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2340"/>
        </a:solidFill>
      </p:bgPr>
    </p:bg>
    <p:spTree>
      <p:nvGrpSpPr>
        <p:cNvPr id="1" name=""/>
        <p:cNvGrpSpPr/>
        <p:nvPr/>
      </p:nvGrpSpPr>
      <p:grpSpPr>
        <a:xfrm>
          <a:off x="0" y="0"/>
          <a:ext cx="0" cy="0"/>
          <a:chOff x="0" y="0"/>
          <a:chExt cx="0" cy="0"/>
        </a:xfrm>
      </p:grpSpPr>
      <p:sp>
        <p:nvSpPr>
          <p:cNvPr id="2" name="Text 0"/>
          <p:cNvSpPr/>
          <p:nvPr/>
        </p:nvSpPr>
        <p:spPr>
          <a:xfrm>
            <a:off x="548640" y="457200"/>
            <a:ext cx="10972800" cy="365760"/>
          </a:xfrm>
          <a:prstGeom prst="rect">
            <a:avLst/>
          </a:prstGeom>
          <a:noFill/>
          <a:ln/>
        </p:spPr>
        <p:txBody>
          <a:bodyPr wrap="square" rtlCol="0" anchor="ctr"/>
          <a:lstStyle/>
          <a:p>
            <a:pPr indent="0" marL="0">
              <a:buNone/>
            </a:pPr>
            <a:r>
              <a:rPr lang="en-US" sz="1200" b="1" spc="400" kern="0" dirty="0">
                <a:solidFill>
                  <a:srgbClr val="F5EFE1"/>
                </a:solidFill>
                <a:latin typeface="Calibri" pitchFamily="34" charset="0"/>
                <a:ea typeface="Calibri" pitchFamily="34" charset="-122"/>
                <a:cs typeface="Calibri" pitchFamily="34" charset="-120"/>
              </a:rPr>
              <a:t>MAKING SPACE  ·  00 — OVERVIEW</a:t>
            </a:r>
            <a:endParaRPr lang="en-US" sz="1200" dirty="0"/>
          </a:p>
        </p:txBody>
      </p:sp>
      <p:sp>
        <p:nvSpPr>
          <p:cNvPr id="3" name="Text 1"/>
          <p:cNvSpPr/>
          <p:nvPr/>
        </p:nvSpPr>
        <p:spPr>
          <a:xfrm>
            <a:off x="548640" y="1371600"/>
            <a:ext cx="10972800" cy="2743200"/>
          </a:xfrm>
          <a:prstGeom prst="rect">
            <a:avLst/>
          </a:prstGeom>
          <a:noFill/>
          <a:ln/>
        </p:spPr>
        <p:txBody>
          <a:bodyPr wrap="square" rtlCol="0" anchor="ctr"/>
          <a:lstStyle/>
          <a:p>
            <a:pPr indent="0" marL="0">
              <a:buNone/>
            </a:pPr>
            <a:r>
              <a:rPr lang="en-US" sz="6000" b="1" dirty="0">
                <a:solidFill>
                  <a:srgbClr val="F5EFE1"/>
                </a:solidFill>
                <a:latin typeface="Georgia" pitchFamily="34" charset="0"/>
                <a:ea typeface="Georgia" pitchFamily="34" charset="-122"/>
                <a:cs typeface="Georgia" pitchFamily="34" charset="-120"/>
              </a:rPr>
              <a:t>Making Space for Disabled Talent.</a:t>
            </a:r>
            <a:endParaRPr lang="en-US" sz="6000" dirty="0"/>
          </a:p>
        </p:txBody>
      </p:sp>
      <p:sp>
        <p:nvSpPr>
          <p:cNvPr id="4" name="Shape 2"/>
          <p:cNvSpPr/>
          <p:nvPr/>
        </p:nvSpPr>
        <p:spPr>
          <a:xfrm rot="-60000">
            <a:off x="502920" y="4206240"/>
            <a:ext cx="10515600" cy="822960"/>
          </a:xfrm>
          <a:prstGeom prst="rect">
            <a:avLst/>
          </a:prstGeom>
          <a:solidFill>
            <a:srgbClr val="F58A3D"/>
          </a:solidFill>
          <a:ln w="12700">
            <a:solidFill>
              <a:srgbClr val="F58A3D"/>
            </a:solidFill>
            <a:prstDash val="solid"/>
          </a:ln>
        </p:spPr>
      </p:sp>
      <p:sp>
        <p:nvSpPr>
          <p:cNvPr id="5" name="Text 3"/>
          <p:cNvSpPr/>
          <p:nvPr/>
        </p:nvSpPr>
        <p:spPr>
          <a:xfrm>
            <a:off x="640080" y="4160520"/>
            <a:ext cx="10332720" cy="914400"/>
          </a:xfrm>
          <a:prstGeom prst="rect">
            <a:avLst/>
          </a:prstGeom>
          <a:noFill/>
          <a:ln/>
        </p:spPr>
        <p:txBody>
          <a:bodyPr wrap="square" rtlCol="0" anchor="ctr"/>
          <a:lstStyle/>
          <a:p>
            <a:pPr indent="0" marL="0">
              <a:buNone/>
            </a:pPr>
            <a:r>
              <a:rPr lang="en-US" sz="2600" b="1" dirty="0">
                <a:solidFill>
                  <a:srgbClr val="1A2340"/>
                </a:solidFill>
                <a:latin typeface="Georgia" pitchFamily="34" charset="0"/>
                <a:ea typeface="Georgia" pitchFamily="34" charset="-122"/>
                <a:cs typeface="Georgia" pitchFamily="34" charset="-120"/>
              </a:rPr>
              <a:t>Disability economic mobility.</a:t>
            </a:r>
            <a:endParaRPr lang="en-US" sz="2600" dirty="0"/>
          </a:p>
        </p:txBody>
      </p:sp>
      <p:sp>
        <p:nvSpPr>
          <p:cNvPr id="6" name="Text 4"/>
          <p:cNvSpPr/>
          <p:nvPr/>
        </p:nvSpPr>
        <p:spPr>
          <a:xfrm>
            <a:off x="548640" y="6309360"/>
            <a:ext cx="5486400" cy="365760"/>
          </a:xfrm>
          <a:prstGeom prst="rect">
            <a:avLst/>
          </a:prstGeom>
          <a:noFill/>
          <a:ln/>
        </p:spPr>
        <p:txBody>
          <a:bodyPr wrap="square" rtlCol="0" anchor="ctr"/>
          <a:lstStyle/>
          <a:p>
            <a:pPr indent="0" marL="0">
              <a:buNone/>
            </a:pPr>
            <a:r>
              <a:rPr lang="en-US" sz="1200" dirty="0">
                <a:solidFill>
                  <a:srgbClr val="F5EFE1"/>
                </a:solidFill>
                <a:latin typeface="Calibri" pitchFamily="34" charset="0"/>
                <a:ea typeface="Calibri" pitchFamily="34" charset="-122"/>
                <a:cs typeface="Calibri" pitchFamily="34" charset="-120"/>
              </a:rPr>
              <a:t>www.making-space.com</a:t>
            </a:r>
            <a:endParaRPr lang="en-US" sz="1200" dirty="0"/>
          </a:p>
        </p:txBody>
      </p:sp>
      <p:sp>
        <p:nvSpPr>
          <p:cNvPr id="7" name="Text 5"/>
          <p:cNvSpPr/>
          <p:nvPr/>
        </p:nvSpPr>
        <p:spPr>
          <a:xfrm>
            <a:off x="10515600" y="6400800"/>
            <a:ext cx="1188720" cy="274320"/>
          </a:xfrm>
          <a:prstGeom prst="rect">
            <a:avLst/>
          </a:prstGeom>
          <a:noFill/>
          <a:ln/>
        </p:spPr>
        <p:txBody>
          <a:bodyPr wrap="square" rtlCol="0" anchor="ctr"/>
          <a:lstStyle/>
          <a:p>
            <a:pPr algn="r" indent="0" marL="0">
              <a:buNone/>
            </a:pPr>
            <a:r>
              <a:rPr lang="en-US" sz="1000" dirty="0">
                <a:solidFill>
                  <a:srgbClr val="F5EFE1"/>
                </a:solidFill>
                <a:latin typeface="Calibri" pitchFamily="34" charset="0"/>
                <a:ea typeface="Calibri" pitchFamily="34" charset="-122"/>
                <a:cs typeface="Calibri" pitchFamily="34" charset="-120"/>
              </a:rPr>
              <a:t>01 / 20</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5EFE1"/>
        </a:solidFill>
      </p:bgPr>
    </p:bg>
    <p:spTree>
      <p:nvGrpSpPr>
        <p:cNvPr id="1" name=""/>
        <p:cNvGrpSpPr/>
        <p:nvPr/>
      </p:nvGrpSpPr>
      <p:grpSpPr>
        <a:xfrm>
          <a:off x="0" y="0"/>
          <a:ext cx="0" cy="0"/>
          <a:chOff x="0" y="0"/>
          <a:chExt cx="0" cy="0"/>
        </a:xfrm>
      </p:grpSpPr>
      <p:sp>
        <p:nvSpPr>
          <p:cNvPr id="2" name="Text 0"/>
          <p:cNvSpPr/>
          <p:nvPr/>
        </p:nvSpPr>
        <p:spPr>
          <a:xfrm>
            <a:off x="548640" y="457200"/>
            <a:ext cx="10972800" cy="365760"/>
          </a:xfrm>
          <a:prstGeom prst="rect">
            <a:avLst/>
          </a:prstGeom>
          <a:noFill/>
          <a:ln/>
        </p:spPr>
        <p:txBody>
          <a:bodyPr wrap="square" rtlCol="0" anchor="ctr"/>
          <a:lstStyle/>
          <a:p>
            <a:pPr indent="0" marL="0">
              <a:buNone/>
            </a:pPr>
            <a:r>
              <a:rPr lang="en-US" sz="1200" b="1" spc="400" kern="0" dirty="0">
                <a:solidFill>
                  <a:srgbClr val="1A2340"/>
                </a:solidFill>
                <a:latin typeface="Calibri" pitchFamily="34" charset="0"/>
                <a:ea typeface="Calibri" pitchFamily="34" charset="-122"/>
                <a:cs typeface="Calibri" pitchFamily="34" charset="-120"/>
              </a:rPr>
              <a:t>02  ·  IMPACT</a:t>
            </a:r>
            <a:endParaRPr lang="en-US" sz="1200" dirty="0"/>
          </a:p>
        </p:txBody>
      </p:sp>
      <p:sp>
        <p:nvSpPr>
          <p:cNvPr id="3" name="Text 1"/>
          <p:cNvSpPr/>
          <p:nvPr/>
        </p:nvSpPr>
        <p:spPr>
          <a:xfrm>
            <a:off x="548640" y="1463040"/>
            <a:ext cx="10972800" cy="3657600"/>
          </a:xfrm>
          <a:prstGeom prst="rect">
            <a:avLst/>
          </a:prstGeom>
          <a:noFill/>
          <a:ln/>
        </p:spPr>
        <p:txBody>
          <a:bodyPr wrap="square" rtlCol="0" anchor="ctr"/>
          <a:lstStyle/>
          <a:p>
            <a:pPr indent="0" marL="0">
              <a:buNone/>
            </a:pPr>
            <a:r>
              <a:rPr lang="en-US" sz="2200" b="1" i="1" dirty="0">
                <a:solidFill>
                  <a:srgbClr val="1A2340"/>
                </a:solidFill>
                <a:latin typeface="Georgia" pitchFamily="34" charset="0"/>
                <a:ea typeface="Georgia" pitchFamily="34" charset="-122"/>
                <a:cs typeface="Georgia" pitchFamily="34" charset="-120"/>
              </a:rPr>
              <a:t>"This program increased lifetime earnings by over $111M, moved 80% of participants above the living wage threshold, and resulted in Microsoft, Salesforce, Walmart, and Visa adopting and scaling disability-inclusive hiring and retention practices across their organizations."</a:t>
            </a:r>
            <a:endParaRPr lang="en-US" sz="2200" dirty="0"/>
          </a:p>
        </p:txBody>
      </p:sp>
      <p:sp>
        <p:nvSpPr>
          <p:cNvPr id="4" name="Text 2"/>
          <p:cNvSpPr/>
          <p:nvPr/>
        </p:nvSpPr>
        <p:spPr>
          <a:xfrm>
            <a:off x="548640" y="5760720"/>
            <a:ext cx="10972800" cy="365760"/>
          </a:xfrm>
          <a:prstGeom prst="rect">
            <a:avLst/>
          </a:prstGeom>
          <a:noFill/>
          <a:ln/>
        </p:spPr>
        <p:txBody>
          <a:bodyPr wrap="square" rtlCol="0" anchor="ctr"/>
          <a:lstStyle/>
          <a:p>
            <a:pPr indent="0" marL="0">
              <a:buNone/>
            </a:pPr>
            <a:r>
              <a:rPr lang="en-US" sz="1200" b="1" dirty="0">
                <a:solidFill>
                  <a:srgbClr val="1A2340"/>
                </a:solidFill>
                <a:latin typeface="Calibri" pitchFamily="34" charset="0"/>
                <a:ea typeface="Calibri" pitchFamily="34" charset="-122"/>
                <a:cs typeface="Calibri" pitchFamily="34" charset="-120"/>
              </a:rPr>
              <a:t>— Ascend Fellowship close-out report · GitLab Foundation</a:t>
            </a:r>
            <a:endParaRPr lang="en-US" sz="1200" dirty="0"/>
          </a:p>
        </p:txBody>
      </p:sp>
      <p:sp>
        <p:nvSpPr>
          <p:cNvPr id="5" name="Text 3"/>
          <p:cNvSpPr/>
          <p:nvPr/>
        </p:nvSpPr>
        <p:spPr>
          <a:xfrm>
            <a:off x="10515600" y="6400800"/>
            <a:ext cx="1188720" cy="274320"/>
          </a:xfrm>
          <a:prstGeom prst="rect">
            <a:avLst/>
          </a:prstGeom>
          <a:noFill/>
          <a:ln/>
        </p:spPr>
        <p:txBody>
          <a:bodyPr wrap="square" rtlCol="0" anchor="ctr"/>
          <a:lstStyle/>
          <a:p>
            <a:pPr algn="r" indent="0" marL="0">
              <a:buNone/>
            </a:pPr>
            <a:r>
              <a:rPr lang="en-US" sz="1000" dirty="0">
                <a:solidFill>
                  <a:srgbClr val="1A2340"/>
                </a:solidFill>
                <a:latin typeface="Calibri" pitchFamily="34" charset="0"/>
                <a:ea typeface="Calibri" pitchFamily="34" charset="-122"/>
                <a:cs typeface="Calibri" pitchFamily="34" charset="-120"/>
              </a:rPr>
              <a:t>10 / 20</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5EFE1"/>
        </a:solidFill>
      </p:bgPr>
    </p:bg>
    <p:spTree>
      <p:nvGrpSpPr>
        <p:cNvPr id="1" name=""/>
        <p:cNvGrpSpPr/>
        <p:nvPr/>
      </p:nvGrpSpPr>
      <p:grpSpPr>
        <a:xfrm>
          <a:off x="0" y="0"/>
          <a:ext cx="0" cy="0"/>
          <a:chOff x="0" y="0"/>
          <a:chExt cx="0" cy="0"/>
        </a:xfrm>
      </p:grpSpPr>
      <p:sp>
        <p:nvSpPr>
          <p:cNvPr id="2" name="Text 0"/>
          <p:cNvSpPr/>
          <p:nvPr/>
        </p:nvSpPr>
        <p:spPr>
          <a:xfrm>
            <a:off x="548640" y="457200"/>
            <a:ext cx="10972800" cy="365760"/>
          </a:xfrm>
          <a:prstGeom prst="rect">
            <a:avLst/>
          </a:prstGeom>
          <a:noFill/>
          <a:ln/>
        </p:spPr>
        <p:txBody>
          <a:bodyPr wrap="square" rtlCol="0" anchor="ctr"/>
          <a:lstStyle/>
          <a:p>
            <a:pPr indent="0" marL="0">
              <a:buNone/>
            </a:pPr>
            <a:r>
              <a:rPr lang="en-US" sz="1200" b="1" spc="400" kern="0" dirty="0">
                <a:solidFill>
                  <a:srgbClr val="1A2340"/>
                </a:solidFill>
                <a:latin typeface="Calibri" pitchFamily="34" charset="0"/>
                <a:ea typeface="Calibri" pitchFamily="34" charset="-122"/>
                <a:cs typeface="Calibri" pitchFamily="34" charset="-120"/>
              </a:rPr>
              <a:t>03  ·  COMMUNITY VOICES</a:t>
            </a:r>
            <a:endParaRPr lang="en-US" sz="1200" dirty="0"/>
          </a:p>
        </p:txBody>
      </p:sp>
      <p:sp>
        <p:nvSpPr>
          <p:cNvPr id="3" name="Text 1"/>
          <p:cNvSpPr/>
          <p:nvPr/>
        </p:nvSpPr>
        <p:spPr>
          <a:xfrm>
            <a:off x="548640" y="1005840"/>
            <a:ext cx="10972800" cy="822960"/>
          </a:xfrm>
          <a:prstGeom prst="rect">
            <a:avLst/>
          </a:prstGeom>
          <a:noFill/>
          <a:ln/>
        </p:spPr>
        <p:txBody>
          <a:bodyPr wrap="square" rtlCol="0" anchor="ctr"/>
          <a:lstStyle/>
          <a:p>
            <a:pPr indent="0" marL="0">
              <a:buNone/>
            </a:pPr>
            <a:r>
              <a:rPr lang="en-US" sz="3000" b="1" dirty="0">
                <a:solidFill>
                  <a:srgbClr val="1A2340"/>
                </a:solidFill>
                <a:latin typeface="Georgia" pitchFamily="34" charset="0"/>
                <a:ea typeface="Georgia" pitchFamily="34" charset="-122"/>
                <a:cs typeface="Georgia" pitchFamily="34" charset="-120"/>
              </a:rPr>
              <a:t>In the words of the people we serve.</a:t>
            </a:r>
            <a:endParaRPr lang="en-US" sz="3000" dirty="0"/>
          </a:p>
        </p:txBody>
      </p:sp>
      <p:sp>
        <p:nvSpPr>
          <p:cNvPr id="4" name="Shape 2"/>
          <p:cNvSpPr/>
          <p:nvPr/>
        </p:nvSpPr>
        <p:spPr>
          <a:xfrm>
            <a:off x="548640" y="2194560"/>
            <a:ext cx="5303520" cy="2011680"/>
          </a:xfrm>
          <a:prstGeom prst="rect">
            <a:avLst/>
          </a:prstGeom>
          <a:solidFill>
            <a:srgbClr val="F5EFE1"/>
          </a:solidFill>
          <a:ln w="12700">
            <a:solidFill>
              <a:srgbClr val="1A2340"/>
            </a:solidFill>
            <a:prstDash val="solid"/>
          </a:ln>
        </p:spPr>
      </p:sp>
      <p:sp>
        <p:nvSpPr>
          <p:cNvPr id="5" name="Text 3"/>
          <p:cNvSpPr/>
          <p:nvPr/>
        </p:nvSpPr>
        <p:spPr>
          <a:xfrm>
            <a:off x="777240" y="2286000"/>
            <a:ext cx="4846320" cy="320040"/>
          </a:xfrm>
          <a:prstGeom prst="rect">
            <a:avLst/>
          </a:prstGeom>
          <a:noFill/>
          <a:ln/>
        </p:spPr>
        <p:txBody>
          <a:bodyPr wrap="square" rtlCol="0" anchor="ctr"/>
          <a:lstStyle/>
          <a:p>
            <a:pPr indent="0" marL="0">
              <a:buNone/>
            </a:pPr>
            <a:r>
              <a:rPr lang="en-US" sz="1400" b="1" dirty="0">
                <a:solidFill>
                  <a:srgbClr val="1A2340"/>
                </a:solidFill>
                <a:latin typeface="Georgia" pitchFamily="34" charset="0"/>
                <a:ea typeface="Georgia" pitchFamily="34" charset="-122"/>
                <a:cs typeface="Georgia" pitchFamily="34" charset="-120"/>
              </a:rPr>
              <a:t>Connor Harthorn</a:t>
            </a:r>
            <a:endParaRPr lang="en-US" sz="1400" dirty="0"/>
          </a:p>
        </p:txBody>
      </p:sp>
      <p:sp>
        <p:nvSpPr>
          <p:cNvPr id="6" name="Text 4"/>
          <p:cNvSpPr/>
          <p:nvPr/>
        </p:nvSpPr>
        <p:spPr>
          <a:xfrm>
            <a:off x="777240" y="2560320"/>
            <a:ext cx="4846320" cy="320040"/>
          </a:xfrm>
          <a:prstGeom prst="rect">
            <a:avLst/>
          </a:prstGeom>
          <a:noFill/>
          <a:ln/>
        </p:spPr>
        <p:txBody>
          <a:bodyPr wrap="square" rtlCol="0" anchor="ctr"/>
          <a:lstStyle/>
          <a:p>
            <a:pPr indent="0" marL="0">
              <a:buNone/>
            </a:pPr>
            <a:r>
              <a:rPr lang="en-US" sz="900" i="1" dirty="0">
                <a:solidFill>
                  <a:srgbClr val="1A2340"/>
                </a:solidFill>
                <a:latin typeface="Calibri" pitchFamily="34" charset="0"/>
                <a:ea typeface="Calibri" pitchFamily="34" charset="-122"/>
                <a:cs typeface="Calibri" pitchFamily="34" charset="-120"/>
              </a:rPr>
              <a:t>Game Operations Manager → Venue Manager · North American Hockey League</a:t>
            </a:r>
            <a:endParaRPr lang="en-US" sz="900" dirty="0"/>
          </a:p>
        </p:txBody>
      </p:sp>
      <p:sp>
        <p:nvSpPr>
          <p:cNvPr id="7" name="Text 5"/>
          <p:cNvSpPr/>
          <p:nvPr/>
        </p:nvSpPr>
        <p:spPr>
          <a:xfrm>
            <a:off x="777240" y="2880360"/>
            <a:ext cx="4846320" cy="1051560"/>
          </a:xfrm>
          <a:prstGeom prst="rect">
            <a:avLst/>
          </a:prstGeom>
          <a:noFill/>
          <a:ln/>
        </p:spPr>
        <p:txBody>
          <a:bodyPr wrap="square" rtlCol="0" anchor="ctr"/>
          <a:lstStyle/>
          <a:p>
            <a:pPr indent="0" marL="0">
              <a:buNone/>
            </a:pPr>
            <a:r>
              <a:rPr lang="en-US" sz="1000" dirty="0">
                <a:solidFill>
                  <a:srgbClr val="1A2340"/>
                </a:solidFill>
                <a:latin typeface="Calibri" pitchFamily="34" charset="0"/>
                <a:ea typeface="Calibri" pitchFamily="34" charset="-122"/>
                <a:cs typeface="Calibri" pitchFamily="34" charset="-120"/>
              </a:rPr>
              <a:t>"Through Making Space's leadership and professional development resources, Connor translated six years of operational expertise into broader management capabilities, strengthening confidence in communication, decision-making, and accessible event oversight."</a:t>
            </a:r>
            <a:endParaRPr lang="en-US" sz="1000" dirty="0"/>
          </a:p>
        </p:txBody>
      </p:sp>
      <p:sp>
        <p:nvSpPr>
          <p:cNvPr id="8" name="Text 6"/>
          <p:cNvSpPr/>
          <p:nvPr/>
        </p:nvSpPr>
        <p:spPr>
          <a:xfrm>
            <a:off x="777240" y="3886200"/>
            <a:ext cx="4846320" cy="274320"/>
          </a:xfrm>
          <a:prstGeom prst="rect">
            <a:avLst/>
          </a:prstGeom>
          <a:noFill/>
          <a:ln/>
        </p:spPr>
        <p:txBody>
          <a:bodyPr wrap="square" rtlCol="0" anchor="ctr"/>
          <a:lstStyle/>
          <a:p>
            <a:pPr indent="0" marL="0">
              <a:buNone/>
            </a:pPr>
            <a:r>
              <a:rPr lang="en-US" sz="1000" b="1" dirty="0">
                <a:solidFill>
                  <a:srgbClr val="F58A3D"/>
                </a:solidFill>
                <a:latin typeface="Calibri" pitchFamily="34" charset="0"/>
                <a:ea typeface="Calibri" pitchFamily="34" charset="-122"/>
                <a:cs typeface="Calibri" pitchFamily="34" charset="-120"/>
              </a:rPr>
              <a:t>30% salary increase</a:t>
            </a:r>
            <a:endParaRPr lang="en-US" sz="1000" dirty="0"/>
          </a:p>
        </p:txBody>
      </p:sp>
      <p:sp>
        <p:nvSpPr>
          <p:cNvPr id="9" name="Shape 7"/>
          <p:cNvSpPr/>
          <p:nvPr/>
        </p:nvSpPr>
        <p:spPr>
          <a:xfrm>
            <a:off x="6217920" y="2194560"/>
            <a:ext cx="5303520" cy="2011680"/>
          </a:xfrm>
          <a:prstGeom prst="rect">
            <a:avLst/>
          </a:prstGeom>
          <a:solidFill>
            <a:srgbClr val="F5EFE1"/>
          </a:solidFill>
          <a:ln w="12700">
            <a:solidFill>
              <a:srgbClr val="1A2340"/>
            </a:solidFill>
            <a:prstDash val="solid"/>
          </a:ln>
        </p:spPr>
      </p:sp>
      <p:sp>
        <p:nvSpPr>
          <p:cNvPr id="10" name="Text 8"/>
          <p:cNvSpPr/>
          <p:nvPr/>
        </p:nvSpPr>
        <p:spPr>
          <a:xfrm>
            <a:off x="6446520" y="2286000"/>
            <a:ext cx="4846320" cy="320040"/>
          </a:xfrm>
          <a:prstGeom prst="rect">
            <a:avLst/>
          </a:prstGeom>
          <a:noFill/>
          <a:ln/>
        </p:spPr>
        <p:txBody>
          <a:bodyPr wrap="square" rtlCol="0" anchor="ctr"/>
          <a:lstStyle/>
          <a:p>
            <a:pPr indent="0" marL="0">
              <a:buNone/>
            </a:pPr>
            <a:r>
              <a:rPr lang="en-US" sz="1400" b="1" dirty="0">
                <a:solidFill>
                  <a:srgbClr val="1A2340"/>
                </a:solidFill>
                <a:latin typeface="Georgia" pitchFamily="34" charset="0"/>
                <a:ea typeface="Georgia" pitchFamily="34" charset="-122"/>
                <a:cs typeface="Georgia" pitchFamily="34" charset="-120"/>
              </a:rPr>
              <a:t>Kelly Kimball</a:t>
            </a:r>
            <a:endParaRPr lang="en-US" sz="1400" dirty="0"/>
          </a:p>
        </p:txBody>
      </p:sp>
      <p:sp>
        <p:nvSpPr>
          <p:cNvPr id="11" name="Text 9"/>
          <p:cNvSpPr/>
          <p:nvPr/>
        </p:nvSpPr>
        <p:spPr>
          <a:xfrm>
            <a:off x="6446520" y="2560320"/>
            <a:ext cx="4846320" cy="320040"/>
          </a:xfrm>
          <a:prstGeom prst="rect">
            <a:avLst/>
          </a:prstGeom>
          <a:noFill/>
          <a:ln/>
        </p:spPr>
        <p:txBody>
          <a:bodyPr wrap="square" rtlCol="0" anchor="ctr"/>
          <a:lstStyle/>
          <a:p>
            <a:pPr indent="0" marL="0">
              <a:buNone/>
            </a:pPr>
            <a:r>
              <a:rPr lang="en-US" sz="900" i="1" dirty="0">
                <a:solidFill>
                  <a:srgbClr val="1A2340"/>
                </a:solidFill>
                <a:latin typeface="Calibri" pitchFamily="34" charset="0"/>
                <a:ea typeface="Calibri" pitchFamily="34" charset="-122"/>
                <a:cs typeface="Calibri" pitchFamily="34" charset="-120"/>
              </a:rPr>
              <a:t>Landed her first full-time job in 3.5 years · Withdrew her disability claim</a:t>
            </a:r>
            <a:endParaRPr lang="en-US" sz="900" dirty="0"/>
          </a:p>
        </p:txBody>
      </p:sp>
      <p:sp>
        <p:nvSpPr>
          <p:cNvPr id="12" name="Text 10"/>
          <p:cNvSpPr/>
          <p:nvPr/>
        </p:nvSpPr>
        <p:spPr>
          <a:xfrm>
            <a:off x="6446520" y="2880360"/>
            <a:ext cx="4846320" cy="1051560"/>
          </a:xfrm>
          <a:prstGeom prst="rect">
            <a:avLst/>
          </a:prstGeom>
          <a:noFill/>
          <a:ln/>
        </p:spPr>
        <p:txBody>
          <a:bodyPr wrap="square" rtlCol="0" anchor="ctr"/>
          <a:lstStyle/>
          <a:p>
            <a:pPr indent="0" marL="0">
              <a:buNone/>
            </a:pPr>
            <a:r>
              <a:rPr lang="en-US" sz="1000" dirty="0">
                <a:solidFill>
                  <a:srgbClr val="1A2340"/>
                </a:solidFill>
                <a:latin typeface="Calibri" pitchFamily="34" charset="0"/>
                <a:ea typeface="Calibri" pitchFamily="34" charset="-122"/>
                <a:cs typeface="Calibri" pitchFamily="34" charset="-120"/>
              </a:rPr>
              <a:t>"Making Space gave me confidence to pursue and obtain my first full time job in 3 and a half years. I applied in January and started in February. I had given up on hope of ever finding a job and filed for disability mid last year. I just withdrew my claim, which personally was a great feeling."</a:t>
            </a:r>
            <a:endParaRPr lang="en-US" sz="1000" dirty="0"/>
          </a:p>
        </p:txBody>
      </p:sp>
      <p:sp>
        <p:nvSpPr>
          <p:cNvPr id="13" name="Text 11"/>
          <p:cNvSpPr/>
          <p:nvPr/>
        </p:nvSpPr>
        <p:spPr>
          <a:xfrm>
            <a:off x="6446520" y="3886200"/>
            <a:ext cx="4846320" cy="274320"/>
          </a:xfrm>
          <a:prstGeom prst="rect">
            <a:avLst/>
          </a:prstGeom>
          <a:noFill/>
          <a:ln/>
        </p:spPr>
        <p:txBody>
          <a:bodyPr wrap="square" rtlCol="0" anchor="ctr"/>
          <a:lstStyle/>
          <a:p>
            <a:pPr indent="0" marL="0">
              <a:buNone/>
            </a:pPr>
            <a:r>
              <a:rPr lang="en-US" sz="1000" b="1" dirty="0">
                <a:solidFill>
                  <a:srgbClr val="F58A3D"/>
                </a:solidFill>
                <a:latin typeface="Calibri" pitchFamily="34" charset="0"/>
                <a:ea typeface="Calibri" pitchFamily="34" charset="-122"/>
                <a:cs typeface="Calibri" pitchFamily="34" charset="-120"/>
              </a:rPr>
              <a:t>First full-time job in 3.5 years</a:t>
            </a:r>
            <a:endParaRPr lang="en-US" sz="1000" dirty="0"/>
          </a:p>
        </p:txBody>
      </p:sp>
      <p:sp>
        <p:nvSpPr>
          <p:cNvPr id="14" name="Shape 12"/>
          <p:cNvSpPr/>
          <p:nvPr/>
        </p:nvSpPr>
        <p:spPr>
          <a:xfrm>
            <a:off x="548640" y="4389120"/>
            <a:ext cx="5303520" cy="2011680"/>
          </a:xfrm>
          <a:prstGeom prst="rect">
            <a:avLst/>
          </a:prstGeom>
          <a:solidFill>
            <a:srgbClr val="F5EFE1"/>
          </a:solidFill>
          <a:ln w="12700">
            <a:solidFill>
              <a:srgbClr val="1A2340"/>
            </a:solidFill>
            <a:prstDash val="solid"/>
          </a:ln>
        </p:spPr>
      </p:sp>
      <p:sp>
        <p:nvSpPr>
          <p:cNvPr id="15" name="Text 13"/>
          <p:cNvSpPr/>
          <p:nvPr/>
        </p:nvSpPr>
        <p:spPr>
          <a:xfrm>
            <a:off x="777240" y="4480560"/>
            <a:ext cx="4846320" cy="320040"/>
          </a:xfrm>
          <a:prstGeom prst="rect">
            <a:avLst/>
          </a:prstGeom>
          <a:noFill/>
          <a:ln/>
        </p:spPr>
        <p:txBody>
          <a:bodyPr wrap="square" rtlCol="0" anchor="ctr"/>
          <a:lstStyle/>
          <a:p>
            <a:pPr indent="0" marL="0">
              <a:buNone/>
            </a:pPr>
            <a:r>
              <a:rPr lang="en-US" sz="1400" b="1" dirty="0">
                <a:solidFill>
                  <a:srgbClr val="1A2340"/>
                </a:solidFill>
                <a:latin typeface="Georgia" pitchFamily="34" charset="0"/>
                <a:ea typeface="Georgia" pitchFamily="34" charset="-122"/>
                <a:cs typeface="Georgia" pitchFamily="34" charset="-120"/>
              </a:rPr>
              <a:t>Ray Antonison</a:t>
            </a:r>
            <a:endParaRPr lang="en-US" sz="1400" dirty="0"/>
          </a:p>
        </p:txBody>
      </p:sp>
      <p:sp>
        <p:nvSpPr>
          <p:cNvPr id="16" name="Text 14"/>
          <p:cNvSpPr/>
          <p:nvPr/>
        </p:nvSpPr>
        <p:spPr>
          <a:xfrm>
            <a:off x="777240" y="4754880"/>
            <a:ext cx="4846320" cy="320040"/>
          </a:xfrm>
          <a:prstGeom prst="rect">
            <a:avLst/>
          </a:prstGeom>
          <a:noFill/>
          <a:ln/>
        </p:spPr>
        <p:txBody>
          <a:bodyPr wrap="square" rtlCol="0" anchor="ctr"/>
          <a:lstStyle/>
          <a:p>
            <a:pPr indent="0" marL="0">
              <a:buNone/>
            </a:pPr>
            <a:r>
              <a:rPr lang="en-US" sz="900" i="1" dirty="0">
                <a:solidFill>
                  <a:srgbClr val="1A2340"/>
                </a:solidFill>
                <a:latin typeface="Calibri" pitchFamily="34" charset="0"/>
                <a:ea typeface="Calibri" pitchFamily="34" charset="-122"/>
                <a:cs typeface="Calibri" pitchFamily="34" charset="-120"/>
              </a:rPr>
              <a:t>Promoted, signed a major client · Applied to grad school in Disability Advocacy</a:t>
            </a:r>
            <a:endParaRPr lang="en-US" sz="900" dirty="0"/>
          </a:p>
        </p:txBody>
      </p:sp>
      <p:sp>
        <p:nvSpPr>
          <p:cNvPr id="17" name="Text 15"/>
          <p:cNvSpPr/>
          <p:nvPr/>
        </p:nvSpPr>
        <p:spPr>
          <a:xfrm>
            <a:off x="777240" y="5074920"/>
            <a:ext cx="4846320" cy="1051560"/>
          </a:xfrm>
          <a:prstGeom prst="rect">
            <a:avLst/>
          </a:prstGeom>
          <a:noFill/>
          <a:ln/>
        </p:spPr>
        <p:txBody>
          <a:bodyPr wrap="square" rtlCol="0" anchor="ctr"/>
          <a:lstStyle/>
          <a:p>
            <a:pPr indent="0" marL="0">
              <a:buNone/>
            </a:pPr>
            <a:r>
              <a:rPr lang="en-US" sz="1000" dirty="0">
                <a:solidFill>
                  <a:srgbClr val="1A2340"/>
                </a:solidFill>
                <a:latin typeface="Calibri" pitchFamily="34" charset="0"/>
                <a:ea typeface="Calibri" pitchFamily="34" charset="-122"/>
                <a:cs typeface="Calibri" pitchFamily="34" charset="-120"/>
              </a:rPr>
              <a:t>"Since starting Making Space, I was promoted at work, I signed on a huge client, I stopped doing unpaid work, and I focused my goals. Ascend helped me see that there is a career in disability. I have a future, I just hadn't been encouraged to find it yet."</a:t>
            </a:r>
            <a:endParaRPr lang="en-US" sz="1000" dirty="0"/>
          </a:p>
        </p:txBody>
      </p:sp>
      <p:sp>
        <p:nvSpPr>
          <p:cNvPr id="18" name="Text 16"/>
          <p:cNvSpPr/>
          <p:nvPr/>
        </p:nvSpPr>
        <p:spPr>
          <a:xfrm>
            <a:off x="777240" y="6080760"/>
            <a:ext cx="4846320" cy="274320"/>
          </a:xfrm>
          <a:prstGeom prst="rect">
            <a:avLst/>
          </a:prstGeom>
          <a:noFill/>
          <a:ln/>
        </p:spPr>
        <p:txBody>
          <a:bodyPr wrap="square" rtlCol="0" anchor="ctr"/>
          <a:lstStyle/>
          <a:p>
            <a:pPr indent="0" marL="0">
              <a:buNone/>
            </a:pPr>
            <a:r>
              <a:rPr lang="en-US" sz="1000" b="1" dirty="0">
                <a:solidFill>
                  <a:srgbClr val="F58A3D"/>
                </a:solidFill>
                <a:latin typeface="Calibri" pitchFamily="34" charset="0"/>
                <a:ea typeface="Calibri" pitchFamily="34" charset="-122"/>
                <a:cs typeface="Calibri" pitchFamily="34" charset="-120"/>
              </a:rPr>
              <a:t>Promoted + grad school bound</a:t>
            </a:r>
            <a:endParaRPr lang="en-US" sz="1000" dirty="0"/>
          </a:p>
        </p:txBody>
      </p:sp>
      <p:sp>
        <p:nvSpPr>
          <p:cNvPr id="19" name="Shape 17"/>
          <p:cNvSpPr/>
          <p:nvPr/>
        </p:nvSpPr>
        <p:spPr>
          <a:xfrm>
            <a:off x="6217920" y="4389120"/>
            <a:ext cx="5303520" cy="2011680"/>
          </a:xfrm>
          <a:prstGeom prst="rect">
            <a:avLst/>
          </a:prstGeom>
          <a:solidFill>
            <a:srgbClr val="F5EFE1"/>
          </a:solidFill>
          <a:ln w="12700">
            <a:solidFill>
              <a:srgbClr val="1A2340"/>
            </a:solidFill>
            <a:prstDash val="solid"/>
          </a:ln>
        </p:spPr>
      </p:sp>
      <p:sp>
        <p:nvSpPr>
          <p:cNvPr id="20" name="Text 18"/>
          <p:cNvSpPr/>
          <p:nvPr/>
        </p:nvSpPr>
        <p:spPr>
          <a:xfrm>
            <a:off x="6446520" y="4480560"/>
            <a:ext cx="4846320" cy="320040"/>
          </a:xfrm>
          <a:prstGeom prst="rect">
            <a:avLst/>
          </a:prstGeom>
          <a:noFill/>
          <a:ln/>
        </p:spPr>
        <p:txBody>
          <a:bodyPr wrap="square" rtlCol="0" anchor="ctr"/>
          <a:lstStyle/>
          <a:p>
            <a:pPr indent="0" marL="0">
              <a:buNone/>
            </a:pPr>
            <a:r>
              <a:rPr lang="en-US" sz="1400" b="1" dirty="0">
                <a:solidFill>
                  <a:srgbClr val="1A2340"/>
                </a:solidFill>
                <a:latin typeface="Georgia" pitchFamily="34" charset="0"/>
                <a:ea typeface="Georgia" pitchFamily="34" charset="-122"/>
                <a:cs typeface="Georgia" pitchFamily="34" charset="-120"/>
              </a:rPr>
              <a:t>Breanna Perera</a:t>
            </a:r>
            <a:endParaRPr lang="en-US" sz="1400" dirty="0"/>
          </a:p>
        </p:txBody>
      </p:sp>
      <p:sp>
        <p:nvSpPr>
          <p:cNvPr id="21" name="Text 19"/>
          <p:cNvSpPr/>
          <p:nvPr/>
        </p:nvSpPr>
        <p:spPr>
          <a:xfrm>
            <a:off x="6446520" y="4754880"/>
            <a:ext cx="4846320" cy="320040"/>
          </a:xfrm>
          <a:prstGeom prst="rect">
            <a:avLst/>
          </a:prstGeom>
          <a:noFill/>
          <a:ln/>
        </p:spPr>
        <p:txBody>
          <a:bodyPr wrap="square" rtlCol="0" anchor="ctr"/>
          <a:lstStyle/>
          <a:p>
            <a:pPr indent="0" marL="0">
              <a:buNone/>
            </a:pPr>
            <a:r>
              <a:rPr lang="en-US" sz="900" i="1" dirty="0">
                <a:solidFill>
                  <a:srgbClr val="1A2340"/>
                </a:solidFill>
                <a:latin typeface="Calibri" pitchFamily="34" charset="0"/>
                <a:ea typeface="Calibri" pitchFamily="34" charset="-122"/>
                <a:cs typeface="Calibri" pitchFamily="34" charset="-120"/>
              </a:rPr>
              <a:t>Re-entered the workforce · ABLE and SSDI pathways</a:t>
            </a:r>
            <a:endParaRPr lang="en-US" sz="900" dirty="0"/>
          </a:p>
        </p:txBody>
      </p:sp>
      <p:sp>
        <p:nvSpPr>
          <p:cNvPr id="22" name="Text 20"/>
          <p:cNvSpPr/>
          <p:nvPr/>
        </p:nvSpPr>
        <p:spPr>
          <a:xfrm>
            <a:off x="6446520" y="5074920"/>
            <a:ext cx="4846320" cy="1051560"/>
          </a:xfrm>
          <a:prstGeom prst="rect">
            <a:avLst/>
          </a:prstGeom>
          <a:noFill/>
          <a:ln/>
        </p:spPr>
        <p:txBody>
          <a:bodyPr wrap="square" rtlCol="0" anchor="ctr"/>
          <a:lstStyle/>
          <a:p>
            <a:pPr indent="0" marL="0">
              <a:buNone/>
            </a:pPr>
            <a:r>
              <a:rPr lang="en-US" sz="1000" dirty="0">
                <a:solidFill>
                  <a:srgbClr val="1A2340"/>
                </a:solidFill>
                <a:latin typeface="Calibri" pitchFamily="34" charset="0"/>
                <a:ea typeface="Calibri" pitchFamily="34" charset="-122"/>
                <a:cs typeface="Calibri" pitchFamily="34" charset="-120"/>
              </a:rPr>
              <a:t>"The Ascend program taught me about ABLE accounts, gave me the confidence to re-enter the workforce with newly-acquired leadership and professional skills, and helped lead me to resources I will use to apply for SSDI benefits."</a:t>
            </a:r>
            <a:endParaRPr lang="en-US" sz="1000" dirty="0"/>
          </a:p>
        </p:txBody>
      </p:sp>
      <p:sp>
        <p:nvSpPr>
          <p:cNvPr id="23" name="Text 21"/>
          <p:cNvSpPr/>
          <p:nvPr/>
        </p:nvSpPr>
        <p:spPr>
          <a:xfrm>
            <a:off x="6446520" y="6080760"/>
            <a:ext cx="4846320" cy="274320"/>
          </a:xfrm>
          <a:prstGeom prst="rect">
            <a:avLst/>
          </a:prstGeom>
          <a:noFill/>
          <a:ln/>
        </p:spPr>
        <p:txBody>
          <a:bodyPr wrap="square" rtlCol="0" anchor="ctr"/>
          <a:lstStyle/>
          <a:p>
            <a:pPr indent="0" marL="0">
              <a:buNone/>
            </a:pPr>
            <a:r>
              <a:rPr lang="en-US" sz="1000" b="1" dirty="0">
                <a:solidFill>
                  <a:srgbClr val="F58A3D"/>
                </a:solidFill>
                <a:latin typeface="Calibri" pitchFamily="34" charset="0"/>
                <a:ea typeface="Calibri" pitchFamily="34" charset="-122"/>
                <a:cs typeface="Calibri" pitchFamily="34" charset="-120"/>
              </a:rPr>
              <a:t>Re-entered the workforce</a:t>
            </a:r>
            <a:endParaRPr lang="en-US" sz="1000" dirty="0"/>
          </a:p>
        </p:txBody>
      </p:sp>
      <p:sp>
        <p:nvSpPr>
          <p:cNvPr id="24" name="Text 22"/>
          <p:cNvSpPr/>
          <p:nvPr/>
        </p:nvSpPr>
        <p:spPr>
          <a:xfrm>
            <a:off x="10515600" y="6400800"/>
            <a:ext cx="1188720" cy="274320"/>
          </a:xfrm>
          <a:prstGeom prst="rect">
            <a:avLst/>
          </a:prstGeom>
          <a:noFill/>
          <a:ln/>
        </p:spPr>
        <p:txBody>
          <a:bodyPr wrap="square" rtlCol="0" anchor="ctr"/>
          <a:lstStyle/>
          <a:p>
            <a:pPr algn="r" indent="0" marL="0">
              <a:buNone/>
            </a:pPr>
            <a:r>
              <a:rPr lang="en-US" sz="1000" dirty="0">
                <a:solidFill>
                  <a:srgbClr val="1A2340"/>
                </a:solidFill>
                <a:latin typeface="Calibri" pitchFamily="34" charset="0"/>
                <a:ea typeface="Calibri" pitchFamily="34" charset="-122"/>
                <a:cs typeface="Calibri" pitchFamily="34" charset="-120"/>
              </a:rPr>
              <a:t>11 / 20</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5EFE1"/>
        </a:solidFill>
      </p:bgPr>
    </p:bg>
    <p:spTree>
      <p:nvGrpSpPr>
        <p:cNvPr id="1" name=""/>
        <p:cNvGrpSpPr/>
        <p:nvPr/>
      </p:nvGrpSpPr>
      <p:grpSpPr>
        <a:xfrm>
          <a:off x="0" y="0"/>
          <a:ext cx="0" cy="0"/>
          <a:chOff x="0" y="0"/>
          <a:chExt cx="0" cy="0"/>
        </a:xfrm>
      </p:grpSpPr>
      <p:sp>
        <p:nvSpPr>
          <p:cNvPr id="2" name="Text 0"/>
          <p:cNvSpPr/>
          <p:nvPr/>
        </p:nvSpPr>
        <p:spPr>
          <a:xfrm>
            <a:off x="548640" y="457200"/>
            <a:ext cx="10972800" cy="365760"/>
          </a:xfrm>
          <a:prstGeom prst="rect">
            <a:avLst/>
          </a:prstGeom>
          <a:noFill/>
          <a:ln/>
        </p:spPr>
        <p:txBody>
          <a:bodyPr wrap="square" rtlCol="0" anchor="ctr"/>
          <a:lstStyle/>
          <a:p>
            <a:pPr indent="0" marL="0">
              <a:buNone/>
            </a:pPr>
            <a:r>
              <a:rPr lang="en-US" sz="1200" b="1" spc="400" kern="0" dirty="0">
                <a:solidFill>
                  <a:srgbClr val="1A2340"/>
                </a:solidFill>
                <a:latin typeface="Calibri" pitchFamily="34" charset="0"/>
                <a:ea typeface="Calibri" pitchFamily="34" charset="-122"/>
                <a:cs typeface="Calibri" pitchFamily="34" charset="-120"/>
              </a:rPr>
              <a:t>03  ·  COMMUNITY VOICES</a:t>
            </a:r>
            <a:endParaRPr lang="en-US" sz="1200" dirty="0"/>
          </a:p>
        </p:txBody>
      </p:sp>
      <p:sp>
        <p:nvSpPr>
          <p:cNvPr id="3" name="Text 1"/>
          <p:cNvSpPr/>
          <p:nvPr/>
        </p:nvSpPr>
        <p:spPr>
          <a:xfrm>
            <a:off x="548640" y="1005840"/>
            <a:ext cx="10972800" cy="822960"/>
          </a:xfrm>
          <a:prstGeom prst="rect">
            <a:avLst/>
          </a:prstGeom>
          <a:noFill/>
          <a:ln/>
        </p:spPr>
        <p:txBody>
          <a:bodyPr wrap="square" rtlCol="0" anchor="ctr"/>
          <a:lstStyle/>
          <a:p>
            <a:pPr indent="0" marL="0">
              <a:buNone/>
            </a:pPr>
            <a:r>
              <a:rPr lang="en-US" sz="3000" b="1" dirty="0">
                <a:solidFill>
                  <a:srgbClr val="1A2340"/>
                </a:solidFill>
                <a:latin typeface="Georgia" pitchFamily="34" charset="0"/>
                <a:ea typeface="Georgia" pitchFamily="34" charset="-122"/>
                <a:cs typeface="Georgia" pitchFamily="34" charset="-120"/>
              </a:rPr>
              <a:t>More fellow stories.</a:t>
            </a:r>
            <a:endParaRPr lang="en-US" sz="3000" dirty="0"/>
          </a:p>
        </p:txBody>
      </p:sp>
      <p:sp>
        <p:nvSpPr>
          <p:cNvPr id="4" name="Shape 2"/>
          <p:cNvSpPr/>
          <p:nvPr/>
        </p:nvSpPr>
        <p:spPr>
          <a:xfrm>
            <a:off x="548640" y="2194560"/>
            <a:ext cx="5303520" cy="2011680"/>
          </a:xfrm>
          <a:prstGeom prst="rect">
            <a:avLst/>
          </a:prstGeom>
          <a:solidFill>
            <a:srgbClr val="F5EFE1"/>
          </a:solidFill>
          <a:ln w="12700">
            <a:solidFill>
              <a:srgbClr val="1A2340"/>
            </a:solidFill>
            <a:prstDash val="solid"/>
          </a:ln>
        </p:spPr>
      </p:sp>
      <p:sp>
        <p:nvSpPr>
          <p:cNvPr id="5" name="Text 3"/>
          <p:cNvSpPr/>
          <p:nvPr/>
        </p:nvSpPr>
        <p:spPr>
          <a:xfrm>
            <a:off x="777240" y="2286000"/>
            <a:ext cx="4846320" cy="320040"/>
          </a:xfrm>
          <a:prstGeom prst="rect">
            <a:avLst/>
          </a:prstGeom>
          <a:noFill/>
          <a:ln/>
        </p:spPr>
        <p:txBody>
          <a:bodyPr wrap="square" rtlCol="0" anchor="ctr"/>
          <a:lstStyle/>
          <a:p>
            <a:pPr indent="0" marL="0">
              <a:buNone/>
            </a:pPr>
            <a:r>
              <a:rPr lang="en-US" sz="1400" b="1" dirty="0">
                <a:solidFill>
                  <a:srgbClr val="1A2340"/>
                </a:solidFill>
                <a:latin typeface="Georgia" pitchFamily="34" charset="0"/>
                <a:ea typeface="Georgia" pitchFamily="34" charset="-122"/>
                <a:cs typeface="Georgia" pitchFamily="34" charset="-120"/>
              </a:rPr>
              <a:t>Tori Simpson</a:t>
            </a:r>
            <a:endParaRPr lang="en-US" sz="1400" dirty="0"/>
          </a:p>
        </p:txBody>
      </p:sp>
      <p:sp>
        <p:nvSpPr>
          <p:cNvPr id="6" name="Text 4"/>
          <p:cNvSpPr/>
          <p:nvPr/>
        </p:nvSpPr>
        <p:spPr>
          <a:xfrm>
            <a:off x="777240" y="2560320"/>
            <a:ext cx="4846320" cy="320040"/>
          </a:xfrm>
          <a:prstGeom prst="rect">
            <a:avLst/>
          </a:prstGeom>
          <a:noFill/>
          <a:ln/>
        </p:spPr>
        <p:txBody>
          <a:bodyPr wrap="square" rtlCol="0" anchor="ctr"/>
          <a:lstStyle/>
          <a:p>
            <a:pPr indent="0" marL="0">
              <a:buNone/>
            </a:pPr>
            <a:r>
              <a:rPr lang="en-US" sz="900" i="1" dirty="0">
                <a:solidFill>
                  <a:srgbClr val="1A2340"/>
                </a:solidFill>
                <a:latin typeface="Calibri" pitchFamily="34" charset="0"/>
                <a:ea typeface="Calibri" pitchFamily="34" charset="-122"/>
                <a:cs typeface="Calibri" pitchFamily="34" charset="-120"/>
              </a:rPr>
              <a:t>Landed a job that fits her access needs</a:t>
            </a:r>
            <a:endParaRPr lang="en-US" sz="900" dirty="0"/>
          </a:p>
        </p:txBody>
      </p:sp>
      <p:sp>
        <p:nvSpPr>
          <p:cNvPr id="7" name="Text 5"/>
          <p:cNvSpPr/>
          <p:nvPr/>
        </p:nvSpPr>
        <p:spPr>
          <a:xfrm>
            <a:off x="777240" y="2880360"/>
            <a:ext cx="4846320" cy="1051560"/>
          </a:xfrm>
          <a:prstGeom prst="rect">
            <a:avLst/>
          </a:prstGeom>
          <a:noFill/>
          <a:ln/>
        </p:spPr>
        <p:txBody>
          <a:bodyPr wrap="square" rtlCol="0" anchor="ctr"/>
          <a:lstStyle/>
          <a:p>
            <a:pPr indent="0" marL="0">
              <a:buNone/>
            </a:pPr>
            <a:r>
              <a:rPr lang="en-US" sz="1000" dirty="0">
                <a:solidFill>
                  <a:srgbClr val="1A2340"/>
                </a:solidFill>
                <a:latin typeface="Calibri" pitchFamily="34" charset="0"/>
                <a:ea typeface="Calibri" pitchFamily="34" charset="-122"/>
                <a:cs typeface="Calibri" pitchFamily="34" charset="-120"/>
              </a:rPr>
              <a:t>"I really loved and appreciated the program and everything Making Space has to offer. I learned a lot about accommodations, the playbook is incredible, and I was even able to land a job that will work for my needs since joining the program."</a:t>
            </a:r>
            <a:endParaRPr lang="en-US" sz="1000" dirty="0"/>
          </a:p>
        </p:txBody>
      </p:sp>
      <p:sp>
        <p:nvSpPr>
          <p:cNvPr id="8" name="Text 6"/>
          <p:cNvSpPr/>
          <p:nvPr/>
        </p:nvSpPr>
        <p:spPr>
          <a:xfrm>
            <a:off x="777240" y="3886200"/>
            <a:ext cx="4846320" cy="274320"/>
          </a:xfrm>
          <a:prstGeom prst="rect">
            <a:avLst/>
          </a:prstGeom>
          <a:noFill/>
          <a:ln/>
        </p:spPr>
        <p:txBody>
          <a:bodyPr wrap="square" rtlCol="0" anchor="ctr"/>
          <a:lstStyle/>
          <a:p>
            <a:pPr indent="0" marL="0">
              <a:buNone/>
            </a:pPr>
            <a:r>
              <a:rPr lang="en-US" sz="1000" b="1" dirty="0">
                <a:solidFill>
                  <a:srgbClr val="F58A3D"/>
                </a:solidFill>
                <a:latin typeface="Calibri" pitchFamily="34" charset="0"/>
                <a:ea typeface="Calibri" pitchFamily="34" charset="-122"/>
                <a:cs typeface="Calibri" pitchFamily="34" charset="-120"/>
              </a:rPr>
              <a:t>Hired with access needs met</a:t>
            </a:r>
            <a:endParaRPr lang="en-US" sz="1000" dirty="0"/>
          </a:p>
        </p:txBody>
      </p:sp>
      <p:sp>
        <p:nvSpPr>
          <p:cNvPr id="9" name="Shape 7"/>
          <p:cNvSpPr/>
          <p:nvPr/>
        </p:nvSpPr>
        <p:spPr>
          <a:xfrm>
            <a:off x="6217920" y="2194560"/>
            <a:ext cx="5303520" cy="2011680"/>
          </a:xfrm>
          <a:prstGeom prst="rect">
            <a:avLst/>
          </a:prstGeom>
          <a:solidFill>
            <a:srgbClr val="F5EFE1"/>
          </a:solidFill>
          <a:ln w="12700">
            <a:solidFill>
              <a:srgbClr val="1A2340"/>
            </a:solidFill>
            <a:prstDash val="solid"/>
          </a:ln>
        </p:spPr>
      </p:sp>
      <p:sp>
        <p:nvSpPr>
          <p:cNvPr id="10" name="Text 8"/>
          <p:cNvSpPr/>
          <p:nvPr/>
        </p:nvSpPr>
        <p:spPr>
          <a:xfrm>
            <a:off x="6446520" y="2286000"/>
            <a:ext cx="4846320" cy="320040"/>
          </a:xfrm>
          <a:prstGeom prst="rect">
            <a:avLst/>
          </a:prstGeom>
          <a:noFill/>
          <a:ln/>
        </p:spPr>
        <p:txBody>
          <a:bodyPr wrap="square" rtlCol="0" anchor="ctr"/>
          <a:lstStyle/>
          <a:p>
            <a:pPr indent="0" marL="0">
              <a:buNone/>
            </a:pPr>
            <a:r>
              <a:rPr lang="en-US" sz="1400" b="1" dirty="0">
                <a:solidFill>
                  <a:srgbClr val="1A2340"/>
                </a:solidFill>
                <a:latin typeface="Georgia" pitchFamily="34" charset="0"/>
                <a:ea typeface="Georgia" pitchFamily="34" charset="-122"/>
                <a:cs typeface="Georgia" pitchFamily="34" charset="-120"/>
              </a:rPr>
              <a:t>Kimberly Miller</a:t>
            </a:r>
            <a:endParaRPr lang="en-US" sz="1400" dirty="0"/>
          </a:p>
        </p:txBody>
      </p:sp>
      <p:sp>
        <p:nvSpPr>
          <p:cNvPr id="11" name="Text 9"/>
          <p:cNvSpPr/>
          <p:nvPr/>
        </p:nvSpPr>
        <p:spPr>
          <a:xfrm>
            <a:off x="6446520" y="2560320"/>
            <a:ext cx="4846320" cy="320040"/>
          </a:xfrm>
          <a:prstGeom prst="rect">
            <a:avLst/>
          </a:prstGeom>
          <a:noFill/>
          <a:ln/>
        </p:spPr>
        <p:txBody>
          <a:bodyPr wrap="square" rtlCol="0" anchor="ctr"/>
          <a:lstStyle/>
          <a:p>
            <a:pPr indent="0" marL="0">
              <a:buNone/>
            </a:pPr>
            <a:r>
              <a:rPr lang="en-US" sz="900" i="1" dirty="0">
                <a:solidFill>
                  <a:srgbClr val="1A2340"/>
                </a:solidFill>
                <a:latin typeface="Calibri" pitchFamily="34" charset="0"/>
                <a:ea typeface="Calibri" pitchFamily="34" charset="-122"/>
                <a:cs typeface="Calibri" pitchFamily="34" charset="-120"/>
              </a:rPr>
              <a:t>Walked into an accommodations meeting prepared</a:t>
            </a:r>
            <a:endParaRPr lang="en-US" sz="900" dirty="0"/>
          </a:p>
        </p:txBody>
      </p:sp>
      <p:sp>
        <p:nvSpPr>
          <p:cNvPr id="12" name="Text 10"/>
          <p:cNvSpPr/>
          <p:nvPr/>
        </p:nvSpPr>
        <p:spPr>
          <a:xfrm>
            <a:off x="6446520" y="2880360"/>
            <a:ext cx="4846320" cy="1051560"/>
          </a:xfrm>
          <a:prstGeom prst="rect">
            <a:avLst/>
          </a:prstGeom>
          <a:noFill/>
          <a:ln/>
        </p:spPr>
        <p:txBody>
          <a:bodyPr wrap="square" rtlCol="0" anchor="ctr"/>
          <a:lstStyle/>
          <a:p>
            <a:pPr indent="0" marL="0">
              <a:buNone/>
            </a:pPr>
            <a:r>
              <a:rPr lang="en-US" sz="1000" dirty="0">
                <a:solidFill>
                  <a:srgbClr val="1A2340"/>
                </a:solidFill>
                <a:latin typeface="Calibri" pitchFamily="34" charset="0"/>
                <a:ea typeface="Calibri" pitchFamily="34" charset="-122"/>
                <a:cs typeface="Calibri" pitchFamily="34" charset="-120"/>
              </a:rPr>
              <a:t>"Ascend helped me through my accommodation meeting with my employer. I was so thankful to have an experienced partner by my side. With my previous employer, I was shocked and unprepared to advocate for myself."</a:t>
            </a:r>
            <a:endParaRPr lang="en-US" sz="1000" dirty="0"/>
          </a:p>
        </p:txBody>
      </p:sp>
      <p:sp>
        <p:nvSpPr>
          <p:cNvPr id="13" name="Text 11"/>
          <p:cNvSpPr/>
          <p:nvPr/>
        </p:nvSpPr>
        <p:spPr>
          <a:xfrm>
            <a:off x="6446520" y="3886200"/>
            <a:ext cx="4846320" cy="274320"/>
          </a:xfrm>
          <a:prstGeom prst="rect">
            <a:avLst/>
          </a:prstGeom>
          <a:noFill/>
          <a:ln/>
        </p:spPr>
        <p:txBody>
          <a:bodyPr wrap="square" rtlCol="0" anchor="ctr"/>
          <a:lstStyle/>
          <a:p>
            <a:pPr indent="0" marL="0">
              <a:buNone/>
            </a:pPr>
            <a:r>
              <a:rPr lang="en-US" sz="1000" b="1" dirty="0">
                <a:solidFill>
                  <a:srgbClr val="F58A3D"/>
                </a:solidFill>
                <a:latin typeface="Calibri" pitchFamily="34" charset="0"/>
                <a:ea typeface="Calibri" pitchFamily="34" charset="-122"/>
                <a:cs typeface="Calibri" pitchFamily="34" charset="-120"/>
              </a:rPr>
              <a:t>Accommodations, with backup</a:t>
            </a:r>
            <a:endParaRPr lang="en-US" sz="1000" dirty="0"/>
          </a:p>
        </p:txBody>
      </p:sp>
      <p:sp>
        <p:nvSpPr>
          <p:cNvPr id="14" name="Shape 12"/>
          <p:cNvSpPr/>
          <p:nvPr/>
        </p:nvSpPr>
        <p:spPr>
          <a:xfrm>
            <a:off x="548640" y="4389120"/>
            <a:ext cx="5303520" cy="2011680"/>
          </a:xfrm>
          <a:prstGeom prst="rect">
            <a:avLst/>
          </a:prstGeom>
          <a:solidFill>
            <a:srgbClr val="F5EFE1"/>
          </a:solidFill>
          <a:ln w="12700">
            <a:solidFill>
              <a:srgbClr val="1A2340"/>
            </a:solidFill>
            <a:prstDash val="solid"/>
          </a:ln>
        </p:spPr>
      </p:sp>
      <p:sp>
        <p:nvSpPr>
          <p:cNvPr id="15" name="Text 13"/>
          <p:cNvSpPr/>
          <p:nvPr/>
        </p:nvSpPr>
        <p:spPr>
          <a:xfrm>
            <a:off x="777240" y="4480560"/>
            <a:ext cx="4846320" cy="320040"/>
          </a:xfrm>
          <a:prstGeom prst="rect">
            <a:avLst/>
          </a:prstGeom>
          <a:noFill/>
          <a:ln/>
        </p:spPr>
        <p:txBody>
          <a:bodyPr wrap="square" rtlCol="0" anchor="ctr"/>
          <a:lstStyle/>
          <a:p>
            <a:pPr indent="0" marL="0">
              <a:buNone/>
            </a:pPr>
            <a:r>
              <a:rPr lang="en-US" sz="1400" b="1" dirty="0">
                <a:solidFill>
                  <a:srgbClr val="1A2340"/>
                </a:solidFill>
                <a:latin typeface="Georgia" pitchFamily="34" charset="0"/>
                <a:ea typeface="Georgia" pitchFamily="34" charset="-122"/>
                <a:cs typeface="Georgia" pitchFamily="34" charset="-120"/>
              </a:rPr>
              <a:t>V Garcia</a:t>
            </a:r>
            <a:endParaRPr lang="en-US" sz="1400" dirty="0"/>
          </a:p>
        </p:txBody>
      </p:sp>
      <p:sp>
        <p:nvSpPr>
          <p:cNvPr id="16" name="Text 14"/>
          <p:cNvSpPr/>
          <p:nvPr/>
        </p:nvSpPr>
        <p:spPr>
          <a:xfrm>
            <a:off x="777240" y="4754880"/>
            <a:ext cx="4846320" cy="320040"/>
          </a:xfrm>
          <a:prstGeom prst="rect">
            <a:avLst/>
          </a:prstGeom>
          <a:noFill/>
          <a:ln/>
        </p:spPr>
        <p:txBody>
          <a:bodyPr wrap="square" rtlCol="0" anchor="ctr"/>
          <a:lstStyle/>
          <a:p>
            <a:pPr indent="0" marL="0">
              <a:buNone/>
            </a:pPr>
            <a:r>
              <a:rPr lang="en-US" sz="900" i="1" dirty="0">
                <a:solidFill>
                  <a:srgbClr val="1A2340"/>
                </a:solidFill>
                <a:latin typeface="Calibri" pitchFamily="34" charset="0"/>
                <a:ea typeface="Calibri" pitchFamily="34" charset="-122"/>
                <a:cs typeface="Calibri" pitchFamily="34" charset="-120"/>
              </a:rPr>
              <a:t>1:1 support through a turning-point career decision</a:t>
            </a:r>
            <a:endParaRPr lang="en-US" sz="900" dirty="0"/>
          </a:p>
        </p:txBody>
      </p:sp>
      <p:sp>
        <p:nvSpPr>
          <p:cNvPr id="17" name="Text 15"/>
          <p:cNvSpPr/>
          <p:nvPr/>
        </p:nvSpPr>
        <p:spPr>
          <a:xfrm>
            <a:off x="777240" y="5074920"/>
            <a:ext cx="4846320" cy="1051560"/>
          </a:xfrm>
          <a:prstGeom prst="rect">
            <a:avLst/>
          </a:prstGeom>
          <a:noFill/>
          <a:ln/>
        </p:spPr>
        <p:txBody>
          <a:bodyPr wrap="square" rtlCol="0" anchor="ctr"/>
          <a:lstStyle/>
          <a:p>
            <a:pPr indent="0" marL="0">
              <a:buNone/>
            </a:pPr>
            <a:r>
              <a:rPr lang="en-US" sz="1000" dirty="0">
                <a:solidFill>
                  <a:srgbClr val="1A2340"/>
                </a:solidFill>
                <a:latin typeface="Calibri" pitchFamily="34" charset="0"/>
                <a:ea typeface="Calibri" pitchFamily="34" charset="-122"/>
                <a:cs typeface="Calibri" pitchFamily="34" charset="-120"/>
              </a:rPr>
              <a:t>"The program manager gave me a level of compassion and engagement that I had desperately needed at one of the lowest points in my life. She helped me make a very tough job decision that would have been unimaginable to make alone."</a:t>
            </a:r>
            <a:endParaRPr lang="en-US" sz="1000" dirty="0"/>
          </a:p>
        </p:txBody>
      </p:sp>
      <p:sp>
        <p:nvSpPr>
          <p:cNvPr id="18" name="Text 16"/>
          <p:cNvSpPr/>
          <p:nvPr/>
        </p:nvSpPr>
        <p:spPr>
          <a:xfrm>
            <a:off x="777240" y="6080760"/>
            <a:ext cx="4846320" cy="274320"/>
          </a:xfrm>
          <a:prstGeom prst="rect">
            <a:avLst/>
          </a:prstGeom>
          <a:noFill/>
          <a:ln/>
        </p:spPr>
        <p:txBody>
          <a:bodyPr wrap="square" rtlCol="0" anchor="ctr"/>
          <a:lstStyle/>
          <a:p>
            <a:pPr indent="0" marL="0">
              <a:buNone/>
            </a:pPr>
            <a:r>
              <a:rPr lang="en-US" sz="1000" b="1" dirty="0">
                <a:solidFill>
                  <a:srgbClr val="F58A3D"/>
                </a:solidFill>
                <a:latin typeface="Calibri" pitchFamily="34" charset="0"/>
                <a:ea typeface="Calibri" pitchFamily="34" charset="-122"/>
                <a:cs typeface="Calibri" pitchFamily="34" charset="-120"/>
              </a:rPr>
              <a:t>Turning-point career support</a:t>
            </a:r>
            <a:endParaRPr lang="en-US" sz="1000" dirty="0"/>
          </a:p>
        </p:txBody>
      </p:sp>
      <p:sp>
        <p:nvSpPr>
          <p:cNvPr id="19" name="Shape 17"/>
          <p:cNvSpPr/>
          <p:nvPr/>
        </p:nvSpPr>
        <p:spPr>
          <a:xfrm>
            <a:off x="6217920" y="4389120"/>
            <a:ext cx="5303520" cy="2011680"/>
          </a:xfrm>
          <a:prstGeom prst="rect">
            <a:avLst/>
          </a:prstGeom>
          <a:solidFill>
            <a:srgbClr val="F5EFE1"/>
          </a:solidFill>
          <a:ln w="12700">
            <a:solidFill>
              <a:srgbClr val="1A2340"/>
            </a:solidFill>
            <a:prstDash val="solid"/>
          </a:ln>
        </p:spPr>
      </p:sp>
      <p:sp>
        <p:nvSpPr>
          <p:cNvPr id="20" name="Text 18"/>
          <p:cNvSpPr/>
          <p:nvPr/>
        </p:nvSpPr>
        <p:spPr>
          <a:xfrm>
            <a:off x="6446520" y="4480560"/>
            <a:ext cx="4846320" cy="320040"/>
          </a:xfrm>
          <a:prstGeom prst="rect">
            <a:avLst/>
          </a:prstGeom>
          <a:noFill/>
          <a:ln/>
        </p:spPr>
        <p:txBody>
          <a:bodyPr wrap="square" rtlCol="0" anchor="ctr"/>
          <a:lstStyle/>
          <a:p>
            <a:pPr indent="0" marL="0">
              <a:buNone/>
            </a:pPr>
            <a:r>
              <a:rPr lang="en-US" sz="1400" b="1" dirty="0">
                <a:solidFill>
                  <a:srgbClr val="1A2340"/>
                </a:solidFill>
                <a:latin typeface="Georgia" pitchFamily="34" charset="0"/>
                <a:ea typeface="Georgia" pitchFamily="34" charset="-122"/>
                <a:cs typeface="Georgia" pitchFamily="34" charset="-120"/>
              </a:rPr>
              <a:t>Kindra Cantrell</a:t>
            </a:r>
            <a:endParaRPr lang="en-US" sz="1400" dirty="0"/>
          </a:p>
        </p:txBody>
      </p:sp>
      <p:sp>
        <p:nvSpPr>
          <p:cNvPr id="21" name="Text 19"/>
          <p:cNvSpPr/>
          <p:nvPr/>
        </p:nvSpPr>
        <p:spPr>
          <a:xfrm>
            <a:off x="6446520" y="4754880"/>
            <a:ext cx="4846320" cy="320040"/>
          </a:xfrm>
          <a:prstGeom prst="rect">
            <a:avLst/>
          </a:prstGeom>
          <a:noFill/>
          <a:ln/>
        </p:spPr>
        <p:txBody>
          <a:bodyPr wrap="square" rtlCol="0" anchor="ctr"/>
          <a:lstStyle/>
          <a:p>
            <a:pPr indent="0" marL="0">
              <a:buNone/>
            </a:pPr>
            <a:r>
              <a:rPr lang="en-US" sz="900" i="1" dirty="0">
                <a:solidFill>
                  <a:srgbClr val="1A2340"/>
                </a:solidFill>
                <a:latin typeface="Calibri" pitchFamily="34" charset="0"/>
                <a:ea typeface="Calibri" pitchFamily="34" charset="-122"/>
                <a:cs typeface="Calibri" pitchFamily="34" charset="-120"/>
              </a:rPr>
              <a:t>Language to self-advocate at work</a:t>
            </a:r>
            <a:endParaRPr lang="en-US" sz="900" dirty="0"/>
          </a:p>
        </p:txBody>
      </p:sp>
      <p:sp>
        <p:nvSpPr>
          <p:cNvPr id="22" name="Text 20"/>
          <p:cNvSpPr/>
          <p:nvPr/>
        </p:nvSpPr>
        <p:spPr>
          <a:xfrm>
            <a:off x="6446520" y="5074920"/>
            <a:ext cx="4846320" cy="1051560"/>
          </a:xfrm>
          <a:prstGeom prst="rect">
            <a:avLst/>
          </a:prstGeom>
          <a:noFill/>
          <a:ln/>
        </p:spPr>
        <p:txBody>
          <a:bodyPr wrap="square" rtlCol="0" anchor="ctr"/>
          <a:lstStyle/>
          <a:p>
            <a:pPr indent="0" marL="0">
              <a:buNone/>
            </a:pPr>
            <a:r>
              <a:rPr lang="en-US" sz="1000" dirty="0">
                <a:solidFill>
                  <a:srgbClr val="1A2340"/>
                </a:solidFill>
                <a:latin typeface="Calibri" pitchFamily="34" charset="0"/>
                <a:ea typeface="Calibri" pitchFamily="34" charset="-122"/>
                <a:cs typeface="Calibri" pitchFamily="34" charset="-120"/>
              </a:rPr>
              <a:t>"Making Space gave me the exact language I needed to advocate for my needs at work."</a:t>
            </a:r>
            <a:endParaRPr lang="en-US" sz="1000" dirty="0"/>
          </a:p>
        </p:txBody>
      </p:sp>
      <p:sp>
        <p:nvSpPr>
          <p:cNvPr id="23" name="Text 21"/>
          <p:cNvSpPr/>
          <p:nvPr/>
        </p:nvSpPr>
        <p:spPr>
          <a:xfrm>
            <a:off x="6446520" y="6080760"/>
            <a:ext cx="4846320" cy="274320"/>
          </a:xfrm>
          <a:prstGeom prst="rect">
            <a:avLst/>
          </a:prstGeom>
          <a:noFill/>
          <a:ln/>
        </p:spPr>
        <p:txBody>
          <a:bodyPr wrap="square" rtlCol="0" anchor="ctr"/>
          <a:lstStyle/>
          <a:p>
            <a:pPr indent="0" marL="0">
              <a:buNone/>
            </a:pPr>
            <a:r>
              <a:rPr lang="en-US" sz="1000" b="1" dirty="0">
                <a:solidFill>
                  <a:srgbClr val="F58A3D"/>
                </a:solidFill>
                <a:latin typeface="Calibri" pitchFamily="34" charset="0"/>
                <a:ea typeface="Calibri" pitchFamily="34" charset="-122"/>
                <a:cs typeface="Calibri" pitchFamily="34" charset="-120"/>
              </a:rPr>
              <a:t>Language to self-advocate</a:t>
            </a:r>
            <a:endParaRPr lang="en-US" sz="1000" dirty="0"/>
          </a:p>
        </p:txBody>
      </p:sp>
      <p:sp>
        <p:nvSpPr>
          <p:cNvPr id="24" name="Text 22"/>
          <p:cNvSpPr/>
          <p:nvPr/>
        </p:nvSpPr>
        <p:spPr>
          <a:xfrm>
            <a:off x="10515600" y="6400800"/>
            <a:ext cx="1188720" cy="274320"/>
          </a:xfrm>
          <a:prstGeom prst="rect">
            <a:avLst/>
          </a:prstGeom>
          <a:noFill/>
          <a:ln/>
        </p:spPr>
        <p:txBody>
          <a:bodyPr wrap="square" rtlCol="0" anchor="ctr"/>
          <a:lstStyle/>
          <a:p>
            <a:pPr algn="r" indent="0" marL="0">
              <a:buNone/>
            </a:pPr>
            <a:r>
              <a:rPr lang="en-US" sz="1000" dirty="0">
                <a:solidFill>
                  <a:srgbClr val="1A2340"/>
                </a:solidFill>
                <a:latin typeface="Calibri" pitchFamily="34" charset="0"/>
                <a:ea typeface="Calibri" pitchFamily="34" charset="-122"/>
                <a:cs typeface="Calibri" pitchFamily="34" charset="-120"/>
              </a:rPr>
              <a:t>12 / 20</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1A2340"/>
        </a:solidFill>
      </p:bgPr>
    </p:bg>
    <p:spTree>
      <p:nvGrpSpPr>
        <p:cNvPr id="1" name=""/>
        <p:cNvGrpSpPr/>
        <p:nvPr/>
      </p:nvGrpSpPr>
      <p:grpSpPr>
        <a:xfrm>
          <a:off x="0" y="0"/>
          <a:ext cx="0" cy="0"/>
          <a:chOff x="0" y="0"/>
          <a:chExt cx="0" cy="0"/>
        </a:xfrm>
      </p:grpSpPr>
      <p:sp>
        <p:nvSpPr>
          <p:cNvPr id="2" name="Text 0"/>
          <p:cNvSpPr/>
          <p:nvPr/>
        </p:nvSpPr>
        <p:spPr>
          <a:xfrm>
            <a:off x="548640" y="457200"/>
            <a:ext cx="10972800" cy="365760"/>
          </a:xfrm>
          <a:prstGeom prst="rect">
            <a:avLst/>
          </a:prstGeom>
          <a:noFill/>
          <a:ln/>
        </p:spPr>
        <p:txBody>
          <a:bodyPr wrap="square" rtlCol="0" anchor="ctr"/>
          <a:lstStyle/>
          <a:p>
            <a:pPr indent="0" marL="0">
              <a:buNone/>
            </a:pPr>
            <a:r>
              <a:rPr lang="en-US" sz="1200" b="1" spc="400" kern="0" dirty="0">
                <a:solidFill>
                  <a:srgbClr val="F58A3D"/>
                </a:solidFill>
                <a:latin typeface="Calibri" pitchFamily="34" charset="0"/>
                <a:ea typeface="Calibri" pitchFamily="34" charset="-122"/>
                <a:cs typeface="Calibri" pitchFamily="34" charset="-120"/>
              </a:rPr>
              <a:t>RECURRING THEMES  ·  ACROSS 100 FELLOWS</a:t>
            </a:r>
            <a:endParaRPr lang="en-US" sz="1200" dirty="0"/>
          </a:p>
        </p:txBody>
      </p:sp>
      <p:sp>
        <p:nvSpPr>
          <p:cNvPr id="3" name="Text 1"/>
          <p:cNvSpPr/>
          <p:nvPr/>
        </p:nvSpPr>
        <p:spPr>
          <a:xfrm>
            <a:off x="548640" y="1097280"/>
            <a:ext cx="731520" cy="731520"/>
          </a:xfrm>
          <a:prstGeom prst="rect">
            <a:avLst/>
          </a:prstGeom>
          <a:noFill/>
          <a:ln/>
        </p:spPr>
        <p:txBody>
          <a:bodyPr wrap="square" rtlCol="0" anchor="ctr"/>
          <a:lstStyle/>
          <a:p>
            <a:pPr indent="0" marL="0">
              <a:buNone/>
            </a:pPr>
            <a:r>
              <a:rPr lang="en-US" sz="4800" b="1" dirty="0">
                <a:solidFill>
                  <a:srgbClr val="F58A3D"/>
                </a:solidFill>
                <a:latin typeface="Georgia" pitchFamily="34" charset="0"/>
                <a:ea typeface="Georgia" pitchFamily="34" charset="-122"/>
                <a:cs typeface="Georgia" pitchFamily="34" charset="-120"/>
              </a:rPr>
              <a:t>“</a:t>
            </a:r>
            <a:endParaRPr lang="en-US" sz="4800" dirty="0"/>
          </a:p>
        </p:txBody>
      </p:sp>
      <p:sp>
        <p:nvSpPr>
          <p:cNvPr id="4" name="Text 2"/>
          <p:cNvSpPr/>
          <p:nvPr/>
        </p:nvSpPr>
        <p:spPr>
          <a:xfrm>
            <a:off x="548640" y="1828800"/>
            <a:ext cx="3657600" cy="4114800"/>
          </a:xfrm>
          <a:prstGeom prst="rect">
            <a:avLst/>
          </a:prstGeom>
          <a:noFill/>
          <a:ln/>
        </p:spPr>
        <p:txBody>
          <a:bodyPr wrap="square" rtlCol="0" anchor="ctr"/>
          <a:lstStyle/>
          <a:p>
            <a:pPr indent="0" marL="0">
              <a:buNone/>
            </a:pPr>
            <a:r>
              <a:rPr lang="en-US" sz="1300" b="1" dirty="0">
                <a:solidFill>
                  <a:srgbClr val="F5EFE1"/>
                </a:solidFill>
                <a:latin typeface="Georgia" pitchFamily="34" charset="0"/>
                <a:ea typeface="Georgia" pitchFamily="34" charset="-122"/>
                <a:cs typeface="Georgia" pitchFamily="34" charset="-120"/>
              </a:rPr>
              <a:t>Access to a genuine community of Disabled professionals was, for many, their first time connecting with peers who shared similar experiences. It provided belonging, mentorship, and shared knowledge that built confidence, expanded opportunity, and drove economic empowerment.</a:t>
            </a:r>
            <a:endParaRPr lang="en-US" sz="1300" dirty="0"/>
          </a:p>
        </p:txBody>
      </p:sp>
      <p:sp>
        <p:nvSpPr>
          <p:cNvPr id="5" name="Text 3"/>
          <p:cNvSpPr/>
          <p:nvPr/>
        </p:nvSpPr>
        <p:spPr>
          <a:xfrm>
            <a:off x="4389120" y="1097280"/>
            <a:ext cx="731520" cy="731520"/>
          </a:xfrm>
          <a:prstGeom prst="rect">
            <a:avLst/>
          </a:prstGeom>
          <a:noFill/>
          <a:ln/>
        </p:spPr>
        <p:txBody>
          <a:bodyPr wrap="square" rtlCol="0" anchor="ctr"/>
          <a:lstStyle/>
          <a:p>
            <a:pPr indent="0" marL="0">
              <a:buNone/>
            </a:pPr>
            <a:r>
              <a:rPr lang="en-US" sz="4800" b="1" dirty="0">
                <a:solidFill>
                  <a:srgbClr val="F58A3D"/>
                </a:solidFill>
                <a:latin typeface="Georgia" pitchFamily="34" charset="0"/>
                <a:ea typeface="Georgia" pitchFamily="34" charset="-122"/>
                <a:cs typeface="Georgia" pitchFamily="34" charset="-120"/>
              </a:rPr>
              <a:t>“</a:t>
            </a:r>
            <a:endParaRPr lang="en-US" sz="4800" dirty="0"/>
          </a:p>
        </p:txBody>
      </p:sp>
      <p:sp>
        <p:nvSpPr>
          <p:cNvPr id="6" name="Text 4"/>
          <p:cNvSpPr/>
          <p:nvPr/>
        </p:nvSpPr>
        <p:spPr>
          <a:xfrm>
            <a:off x="4389120" y="1828800"/>
            <a:ext cx="3657600" cy="4114800"/>
          </a:xfrm>
          <a:prstGeom prst="rect">
            <a:avLst/>
          </a:prstGeom>
          <a:noFill/>
          <a:ln/>
        </p:spPr>
        <p:txBody>
          <a:bodyPr wrap="square" rtlCol="0" anchor="ctr"/>
          <a:lstStyle/>
          <a:p>
            <a:pPr indent="0" marL="0">
              <a:buNone/>
            </a:pPr>
            <a:r>
              <a:rPr lang="en-US" sz="1300" b="1" dirty="0">
                <a:solidFill>
                  <a:srgbClr val="F5EFE1"/>
                </a:solidFill>
                <a:latin typeface="Georgia" pitchFamily="34" charset="0"/>
                <a:ea typeface="Georgia" pitchFamily="34" charset="-122"/>
                <a:cs typeface="Georgia" pitchFamily="34" charset="-120"/>
              </a:rPr>
              <a:t>Benefits navigation and ABLE account support tailored to our specific needs changed everything. Many shared that they had felt stuck in the system for decades, and for the first time could see a path forward that offered financial independence and opportunity beyond benefit dependency.</a:t>
            </a:r>
            <a:endParaRPr lang="en-US" sz="1300" dirty="0"/>
          </a:p>
        </p:txBody>
      </p:sp>
      <p:sp>
        <p:nvSpPr>
          <p:cNvPr id="7" name="Text 5"/>
          <p:cNvSpPr/>
          <p:nvPr/>
        </p:nvSpPr>
        <p:spPr>
          <a:xfrm>
            <a:off x="8229600" y="1097280"/>
            <a:ext cx="731520" cy="731520"/>
          </a:xfrm>
          <a:prstGeom prst="rect">
            <a:avLst/>
          </a:prstGeom>
          <a:noFill/>
          <a:ln/>
        </p:spPr>
        <p:txBody>
          <a:bodyPr wrap="square" rtlCol="0" anchor="ctr"/>
          <a:lstStyle/>
          <a:p>
            <a:pPr indent="0" marL="0">
              <a:buNone/>
            </a:pPr>
            <a:r>
              <a:rPr lang="en-US" sz="4800" b="1" dirty="0">
                <a:solidFill>
                  <a:srgbClr val="F58A3D"/>
                </a:solidFill>
                <a:latin typeface="Georgia" pitchFamily="34" charset="0"/>
                <a:ea typeface="Georgia" pitchFamily="34" charset="-122"/>
                <a:cs typeface="Georgia" pitchFamily="34" charset="-120"/>
              </a:rPr>
              <a:t>“</a:t>
            </a:r>
            <a:endParaRPr lang="en-US" sz="4800" dirty="0"/>
          </a:p>
        </p:txBody>
      </p:sp>
      <p:sp>
        <p:nvSpPr>
          <p:cNvPr id="8" name="Text 6"/>
          <p:cNvSpPr/>
          <p:nvPr/>
        </p:nvSpPr>
        <p:spPr>
          <a:xfrm>
            <a:off x="8229600" y="1828800"/>
            <a:ext cx="3657600" cy="4114800"/>
          </a:xfrm>
          <a:prstGeom prst="rect">
            <a:avLst/>
          </a:prstGeom>
          <a:noFill/>
          <a:ln/>
        </p:spPr>
        <p:txBody>
          <a:bodyPr wrap="square" rtlCol="0" anchor="ctr"/>
          <a:lstStyle/>
          <a:p>
            <a:pPr indent="0" marL="0">
              <a:buNone/>
            </a:pPr>
            <a:r>
              <a:rPr lang="en-US" sz="1300" b="1" dirty="0">
                <a:solidFill>
                  <a:srgbClr val="F5EFE1"/>
                </a:solidFill>
                <a:latin typeface="Georgia" pitchFamily="34" charset="0"/>
                <a:ea typeface="Georgia" pitchFamily="34" charset="-122"/>
                <a:cs typeface="Georgia" pitchFamily="34" charset="-120"/>
              </a:rPr>
              <a:t>Participants demonstrated significantly deeper interaction with additional resources and courses on the Making Space platform, spending over 100× more time learning and exploring than they likely would have without the fellowship.</a:t>
            </a:r>
            <a:endParaRPr lang="en-US" sz="1300" dirty="0"/>
          </a:p>
        </p:txBody>
      </p:sp>
      <p:sp>
        <p:nvSpPr>
          <p:cNvPr id="9" name="Text 7"/>
          <p:cNvSpPr/>
          <p:nvPr/>
        </p:nvSpPr>
        <p:spPr>
          <a:xfrm>
            <a:off x="10515600" y="6400800"/>
            <a:ext cx="1188720" cy="274320"/>
          </a:xfrm>
          <a:prstGeom prst="rect">
            <a:avLst/>
          </a:prstGeom>
          <a:noFill/>
          <a:ln/>
        </p:spPr>
        <p:txBody>
          <a:bodyPr wrap="square" rtlCol="0" anchor="ctr"/>
          <a:lstStyle/>
          <a:p>
            <a:pPr algn="r" indent="0" marL="0">
              <a:buNone/>
            </a:pPr>
            <a:r>
              <a:rPr lang="en-US" sz="1000" dirty="0">
                <a:solidFill>
                  <a:srgbClr val="F5EFE1"/>
                </a:solidFill>
                <a:latin typeface="Calibri" pitchFamily="34" charset="0"/>
                <a:ea typeface="Calibri" pitchFamily="34" charset="-122"/>
                <a:cs typeface="Calibri" pitchFamily="34" charset="-120"/>
              </a:rPr>
              <a:t>13 / 20</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5EFE1"/>
        </a:solidFill>
      </p:bgPr>
    </p:bg>
    <p:spTree>
      <p:nvGrpSpPr>
        <p:cNvPr id="1" name=""/>
        <p:cNvGrpSpPr/>
        <p:nvPr/>
      </p:nvGrpSpPr>
      <p:grpSpPr>
        <a:xfrm>
          <a:off x="0" y="0"/>
          <a:ext cx="0" cy="0"/>
          <a:chOff x="0" y="0"/>
          <a:chExt cx="0" cy="0"/>
        </a:xfrm>
      </p:grpSpPr>
      <p:sp>
        <p:nvSpPr>
          <p:cNvPr id="2" name="Text 0"/>
          <p:cNvSpPr/>
          <p:nvPr/>
        </p:nvSpPr>
        <p:spPr>
          <a:xfrm>
            <a:off x="548640" y="457200"/>
            <a:ext cx="10972800" cy="365760"/>
          </a:xfrm>
          <a:prstGeom prst="rect">
            <a:avLst/>
          </a:prstGeom>
          <a:noFill/>
          <a:ln/>
        </p:spPr>
        <p:txBody>
          <a:bodyPr wrap="square" rtlCol="0" anchor="ctr"/>
          <a:lstStyle/>
          <a:p>
            <a:pPr indent="0" marL="0">
              <a:buNone/>
            </a:pPr>
            <a:r>
              <a:rPr lang="en-US" sz="1200" b="1" spc="400" kern="0" dirty="0">
                <a:solidFill>
                  <a:srgbClr val="1A2340"/>
                </a:solidFill>
                <a:latin typeface="Calibri" pitchFamily="34" charset="0"/>
                <a:ea typeface="Calibri" pitchFamily="34" charset="-122"/>
                <a:cs typeface="Calibri" pitchFamily="34" charset="-120"/>
              </a:rPr>
              <a:t>04  ·  BENEFITS TO WORK &amp; ABLE</a:t>
            </a:r>
            <a:endParaRPr lang="en-US" sz="1200" dirty="0"/>
          </a:p>
        </p:txBody>
      </p:sp>
      <p:sp>
        <p:nvSpPr>
          <p:cNvPr id="3" name="Text 1"/>
          <p:cNvSpPr/>
          <p:nvPr/>
        </p:nvSpPr>
        <p:spPr>
          <a:xfrm>
            <a:off x="548640" y="1005840"/>
            <a:ext cx="10972800" cy="1554480"/>
          </a:xfrm>
          <a:prstGeom prst="rect">
            <a:avLst/>
          </a:prstGeom>
          <a:noFill/>
          <a:ln/>
        </p:spPr>
        <p:txBody>
          <a:bodyPr wrap="square" rtlCol="0" anchor="ctr"/>
          <a:lstStyle/>
          <a:p>
            <a:pPr indent="0" marL="0">
              <a:buNone/>
            </a:pPr>
            <a:r>
              <a:rPr lang="en-US" sz="3000" b="1" dirty="0">
                <a:solidFill>
                  <a:srgbClr val="1A2340"/>
                </a:solidFill>
                <a:latin typeface="Georgia" pitchFamily="34" charset="0"/>
                <a:ea typeface="Georgia" pitchFamily="34" charset="-122"/>
                <a:cs typeface="Georgia" pitchFamily="34" charset="-120"/>
              </a:rPr>
              <a:t>Life-changing tools for the people</a:t>
            </a:r>
            <a:endParaRPr lang="en-US" sz="3000" dirty="0"/>
          </a:p>
          <a:p>
            <a:pPr indent="0" marL="0">
              <a:buNone/>
            </a:pPr>
            <a:r>
              <a:rPr lang="en-US" sz="3000" b="1" dirty="0">
                <a:solidFill>
                  <a:srgbClr val="1A2340"/>
                </a:solidFill>
                <a:latin typeface="Georgia" pitchFamily="34" charset="0"/>
                <a:ea typeface="Georgia" pitchFamily="34" charset="-122"/>
                <a:cs typeface="Georgia" pitchFamily="34" charset="-120"/>
              </a:rPr>
              <a:t>the safety net forgot.</a:t>
            </a:r>
            <a:endParaRPr lang="en-US" sz="3000" dirty="0"/>
          </a:p>
        </p:txBody>
      </p:sp>
      <p:sp>
        <p:nvSpPr>
          <p:cNvPr id="4" name="Text 2"/>
          <p:cNvSpPr/>
          <p:nvPr/>
        </p:nvSpPr>
        <p:spPr>
          <a:xfrm>
            <a:off x="548640" y="2651760"/>
            <a:ext cx="10515600" cy="1463040"/>
          </a:xfrm>
          <a:prstGeom prst="rect">
            <a:avLst/>
          </a:prstGeom>
          <a:noFill/>
          <a:ln/>
        </p:spPr>
        <p:txBody>
          <a:bodyPr wrap="square" rtlCol="0" anchor="ctr"/>
          <a:lstStyle/>
          <a:p>
            <a:pPr indent="0" marL="0">
              <a:buNone/>
            </a:pPr>
            <a:r>
              <a:rPr lang="en-US" sz="1300" dirty="0">
                <a:solidFill>
                  <a:srgbClr val="1A2340"/>
                </a:solidFill>
                <a:latin typeface="Calibri" pitchFamily="34" charset="0"/>
                <a:ea typeface="Calibri" pitchFamily="34" charset="-122"/>
                <a:cs typeface="Calibri" pitchFamily="34" charset="-120"/>
              </a:rPr>
              <a:t>SSI, SSDI, and Medicaid prevent destitution, but their rules also create the steepest disincentives to work in U.S. social policy. At the center: ABLE accounts, the statutory instrument that resolves the $2,000 SSI asset trap, sheltering up to $100K so wages, training stipends, and savings can grow without triggering benefit loss.</a:t>
            </a:r>
            <a:endParaRPr lang="en-US" sz="1300" dirty="0"/>
          </a:p>
        </p:txBody>
      </p:sp>
      <p:sp>
        <p:nvSpPr>
          <p:cNvPr id="5" name="Shape 3"/>
          <p:cNvSpPr/>
          <p:nvPr/>
        </p:nvSpPr>
        <p:spPr>
          <a:xfrm>
            <a:off x="548640" y="4297680"/>
            <a:ext cx="3657600" cy="2011680"/>
          </a:xfrm>
          <a:prstGeom prst="rect">
            <a:avLst/>
          </a:prstGeom>
          <a:solidFill>
            <a:srgbClr val="FFFFFF"/>
          </a:solidFill>
          <a:ln w="12700">
            <a:solidFill>
              <a:srgbClr val="1A2340"/>
            </a:solidFill>
            <a:prstDash val="solid"/>
          </a:ln>
        </p:spPr>
      </p:sp>
      <p:sp>
        <p:nvSpPr>
          <p:cNvPr id="6" name="Text 4"/>
          <p:cNvSpPr/>
          <p:nvPr/>
        </p:nvSpPr>
        <p:spPr>
          <a:xfrm>
            <a:off x="731520" y="4389120"/>
            <a:ext cx="3291840" cy="457200"/>
          </a:xfrm>
          <a:prstGeom prst="rect">
            <a:avLst/>
          </a:prstGeom>
          <a:noFill/>
          <a:ln/>
        </p:spPr>
        <p:txBody>
          <a:bodyPr wrap="square" rtlCol="0" anchor="ctr"/>
          <a:lstStyle/>
          <a:p>
            <a:pPr indent="0" marL="0">
              <a:buNone/>
            </a:pPr>
            <a:r>
              <a:rPr lang="en-US" sz="1400" b="1" dirty="0">
                <a:solidFill>
                  <a:srgbClr val="F58A3D"/>
                </a:solidFill>
                <a:latin typeface="Calibri" pitchFamily="34" charset="0"/>
                <a:ea typeface="Calibri" pitchFamily="34" charset="-122"/>
                <a:cs typeface="Calibri" pitchFamily="34" charset="-120"/>
              </a:rPr>
              <a:t>01</a:t>
            </a:r>
            <a:endParaRPr lang="en-US" sz="1400" dirty="0"/>
          </a:p>
        </p:txBody>
      </p:sp>
      <p:sp>
        <p:nvSpPr>
          <p:cNvPr id="7" name="Text 5"/>
          <p:cNvSpPr/>
          <p:nvPr/>
        </p:nvSpPr>
        <p:spPr>
          <a:xfrm>
            <a:off x="731520" y="4800600"/>
            <a:ext cx="3291840" cy="457200"/>
          </a:xfrm>
          <a:prstGeom prst="rect">
            <a:avLst/>
          </a:prstGeom>
          <a:noFill/>
          <a:ln/>
        </p:spPr>
        <p:txBody>
          <a:bodyPr wrap="square" rtlCol="0" anchor="ctr"/>
          <a:lstStyle/>
          <a:p>
            <a:pPr indent="0" marL="0">
              <a:buNone/>
            </a:pPr>
            <a:r>
              <a:rPr lang="en-US" sz="1800" b="1" dirty="0">
                <a:solidFill>
                  <a:srgbClr val="1A2340"/>
                </a:solidFill>
                <a:latin typeface="Georgia" pitchFamily="34" charset="0"/>
                <a:ea typeface="Georgia" pitchFamily="34" charset="-122"/>
                <a:cs typeface="Georgia" pitchFamily="34" charset="-120"/>
              </a:rPr>
              <a:t>Get on</a:t>
            </a:r>
            <a:endParaRPr lang="en-US" sz="1800" dirty="0"/>
          </a:p>
        </p:txBody>
      </p:sp>
      <p:sp>
        <p:nvSpPr>
          <p:cNvPr id="8" name="Text 6"/>
          <p:cNvSpPr/>
          <p:nvPr/>
        </p:nvSpPr>
        <p:spPr>
          <a:xfrm>
            <a:off x="731520" y="5303520"/>
            <a:ext cx="3291840" cy="1005840"/>
          </a:xfrm>
          <a:prstGeom prst="rect">
            <a:avLst/>
          </a:prstGeom>
          <a:noFill/>
          <a:ln/>
        </p:spPr>
        <p:txBody>
          <a:bodyPr wrap="square" rtlCol="0" anchor="ctr"/>
          <a:lstStyle/>
          <a:p>
            <a:pPr indent="0" marL="0">
              <a:buNone/>
            </a:pPr>
            <a:r>
              <a:rPr lang="en-US" sz="1000" dirty="0">
                <a:solidFill>
                  <a:srgbClr val="1A2340"/>
                </a:solidFill>
                <a:latin typeface="Calibri" pitchFamily="34" charset="0"/>
                <a:ea typeface="Calibri" pitchFamily="34" charset="-122"/>
                <a:cs typeface="Calibri" pitchFamily="34" charset="-120"/>
              </a:rPr>
              <a:t>Help eligible Disabled adults access SSI, SSDI, Medicaid, and ABLE supports they're entitled to but often never reach.</a:t>
            </a:r>
            <a:endParaRPr lang="en-US" sz="1000" dirty="0"/>
          </a:p>
        </p:txBody>
      </p:sp>
      <p:sp>
        <p:nvSpPr>
          <p:cNvPr id="9" name="Shape 7"/>
          <p:cNvSpPr/>
          <p:nvPr/>
        </p:nvSpPr>
        <p:spPr>
          <a:xfrm>
            <a:off x="4389120" y="4297680"/>
            <a:ext cx="3657600" cy="2011680"/>
          </a:xfrm>
          <a:prstGeom prst="rect">
            <a:avLst/>
          </a:prstGeom>
          <a:solidFill>
            <a:srgbClr val="FFFFFF"/>
          </a:solidFill>
          <a:ln w="12700">
            <a:solidFill>
              <a:srgbClr val="1A2340"/>
            </a:solidFill>
            <a:prstDash val="solid"/>
          </a:ln>
        </p:spPr>
      </p:sp>
      <p:sp>
        <p:nvSpPr>
          <p:cNvPr id="10" name="Text 8"/>
          <p:cNvSpPr/>
          <p:nvPr/>
        </p:nvSpPr>
        <p:spPr>
          <a:xfrm>
            <a:off x="4572000" y="4389120"/>
            <a:ext cx="3291840" cy="457200"/>
          </a:xfrm>
          <a:prstGeom prst="rect">
            <a:avLst/>
          </a:prstGeom>
          <a:noFill/>
          <a:ln/>
        </p:spPr>
        <p:txBody>
          <a:bodyPr wrap="square" rtlCol="0" anchor="ctr"/>
          <a:lstStyle/>
          <a:p>
            <a:pPr indent="0" marL="0">
              <a:buNone/>
            </a:pPr>
            <a:r>
              <a:rPr lang="en-US" sz="1400" b="1" dirty="0">
                <a:solidFill>
                  <a:srgbClr val="F58A3D"/>
                </a:solidFill>
                <a:latin typeface="Calibri" pitchFamily="34" charset="0"/>
                <a:ea typeface="Calibri" pitchFamily="34" charset="-122"/>
                <a:cs typeface="Calibri" pitchFamily="34" charset="-120"/>
              </a:rPr>
              <a:t>02</a:t>
            </a:r>
            <a:endParaRPr lang="en-US" sz="1400" dirty="0"/>
          </a:p>
        </p:txBody>
      </p:sp>
      <p:sp>
        <p:nvSpPr>
          <p:cNvPr id="11" name="Text 9"/>
          <p:cNvSpPr/>
          <p:nvPr/>
        </p:nvSpPr>
        <p:spPr>
          <a:xfrm>
            <a:off x="4572000" y="4800600"/>
            <a:ext cx="3291840" cy="457200"/>
          </a:xfrm>
          <a:prstGeom prst="rect">
            <a:avLst/>
          </a:prstGeom>
          <a:noFill/>
          <a:ln/>
        </p:spPr>
        <p:txBody>
          <a:bodyPr wrap="square" rtlCol="0" anchor="ctr"/>
          <a:lstStyle/>
          <a:p>
            <a:pPr indent="0" marL="0">
              <a:buNone/>
            </a:pPr>
            <a:r>
              <a:rPr lang="en-US" sz="1800" b="1" dirty="0">
                <a:solidFill>
                  <a:srgbClr val="1A2340"/>
                </a:solidFill>
                <a:latin typeface="Georgia" pitchFamily="34" charset="0"/>
                <a:ea typeface="Georgia" pitchFamily="34" charset="-122"/>
                <a:cs typeface="Georgia" pitchFamily="34" charset="-120"/>
              </a:rPr>
              <a:t>Earn while protected</a:t>
            </a:r>
            <a:endParaRPr lang="en-US" sz="1800" dirty="0"/>
          </a:p>
        </p:txBody>
      </p:sp>
      <p:sp>
        <p:nvSpPr>
          <p:cNvPr id="12" name="Text 10"/>
          <p:cNvSpPr/>
          <p:nvPr/>
        </p:nvSpPr>
        <p:spPr>
          <a:xfrm>
            <a:off x="4572000" y="5303520"/>
            <a:ext cx="3291840" cy="1005840"/>
          </a:xfrm>
          <a:prstGeom prst="rect">
            <a:avLst/>
          </a:prstGeom>
          <a:noFill/>
          <a:ln/>
        </p:spPr>
        <p:txBody>
          <a:bodyPr wrap="square" rtlCol="0" anchor="ctr"/>
          <a:lstStyle/>
          <a:p>
            <a:pPr indent="0" marL="0">
              <a:buNone/>
            </a:pPr>
            <a:r>
              <a:rPr lang="en-US" sz="1000" dirty="0">
                <a:solidFill>
                  <a:srgbClr val="1A2340"/>
                </a:solidFill>
                <a:latin typeface="Calibri" pitchFamily="34" charset="0"/>
                <a:ea typeface="Calibri" pitchFamily="34" charset="-122"/>
                <a:cs typeface="Calibri" pitchFamily="34" charset="-120"/>
              </a:rPr>
              <a:t>Coach through the $2,000 asset limit, the $1,620/mo SGA cliff, and work incentives, so people can take jobs, raise wages, and save without losing healthcare.</a:t>
            </a:r>
            <a:endParaRPr lang="en-US" sz="1000" dirty="0"/>
          </a:p>
        </p:txBody>
      </p:sp>
      <p:sp>
        <p:nvSpPr>
          <p:cNvPr id="13" name="Shape 11"/>
          <p:cNvSpPr/>
          <p:nvPr/>
        </p:nvSpPr>
        <p:spPr>
          <a:xfrm>
            <a:off x="8229600" y="4297680"/>
            <a:ext cx="3657600" cy="2011680"/>
          </a:xfrm>
          <a:prstGeom prst="rect">
            <a:avLst/>
          </a:prstGeom>
          <a:solidFill>
            <a:srgbClr val="FFFFFF"/>
          </a:solidFill>
          <a:ln w="12700">
            <a:solidFill>
              <a:srgbClr val="1A2340"/>
            </a:solidFill>
            <a:prstDash val="solid"/>
          </a:ln>
        </p:spPr>
      </p:sp>
      <p:sp>
        <p:nvSpPr>
          <p:cNvPr id="14" name="Text 12"/>
          <p:cNvSpPr/>
          <p:nvPr/>
        </p:nvSpPr>
        <p:spPr>
          <a:xfrm>
            <a:off x="8412480" y="4389120"/>
            <a:ext cx="3291840" cy="457200"/>
          </a:xfrm>
          <a:prstGeom prst="rect">
            <a:avLst/>
          </a:prstGeom>
          <a:noFill/>
          <a:ln/>
        </p:spPr>
        <p:txBody>
          <a:bodyPr wrap="square" rtlCol="0" anchor="ctr"/>
          <a:lstStyle/>
          <a:p>
            <a:pPr indent="0" marL="0">
              <a:buNone/>
            </a:pPr>
            <a:r>
              <a:rPr lang="en-US" sz="1400" b="1" dirty="0">
                <a:solidFill>
                  <a:srgbClr val="F58A3D"/>
                </a:solidFill>
                <a:latin typeface="Calibri" pitchFamily="34" charset="0"/>
                <a:ea typeface="Calibri" pitchFamily="34" charset="-122"/>
                <a:cs typeface="Calibri" pitchFamily="34" charset="-120"/>
              </a:rPr>
              <a:t>03</a:t>
            </a:r>
            <a:endParaRPr lang="en-US" sz="1400" dirty="0"/>
          </a:p>
        </p:txBody>
      </p:sp>
      <p:sp>
        <p:nvSpPr>
          <p:cNvPr id="15" name="Text 13"/>
          <p:cNvSpPr/>
          <p:nvPr/>
        </p:nvSpPr>
        <p:spPr>
          <a:xfrm>
            <a:off x="8412480" y="4800600"/>
            <a:ext cx="3291840" cy="457200"/>
          </a:xfrm>
          <a:prstGeom prst="rect">
            <a:avLst/>
          </a:prstGeom>
          <a:noFill/>
          <a:ln/>
        </p:spPr>
        <p:txBody>
          <a:bodyPr wrap="square" rtlCol="0" anchor="ctr"/>
          <a:lstStyle/>
          <a:p>
            <a:pPr indent="0" marL="0">
              <a:buNone/>
            </a:pPr>
            <a:r>
              <a:rPr lang="en-US" sz="1800" b="1" dirty="0">
                <a:solidFill>
                  <a:srgbClr val="1A2340"/>
                </a:solidFill>
                <a:latin typeface="Georgia" pitchFamily="34" charset="0"/>
                <a:ea typeface="Georgia" pitchFamily="34" charset="-122"/>
                <a:cs typeface="Georgia" pitchFamily="34" charset="-120"/>
              </a:rPr>
              <a:t>Transition off</a:t>
            </a:r>
            <a:endParaRPr lang="en-US" sz="1800" dirty="0"/>
          </a:p>
        </p:txBody>
      </p:sp>
      <p:sp>
        <p:nvSpPr>
          <p:cNvPr id="16" name="Text 14"/>
          <p:cNvSpPr/>
          <p:nvPr/>
        </p:nvSpPr>
        <p:spPr>
          <a:xfrm>
            <a:off x="8412480" y="5303520"/>
            <a:ext cx="3291840" cy="1005840"/>
          </a:xfrm>
          <a:prstGeom prst="rect">
            <a:avLst/>
          </a:prstGeom>
          <a:noFill/>
          <a:ln/>
        </p:spPr>
        <p:txBody>
          <a:bodyPr wrap="square" rtlCol="0" anchor="ctr"/>
          <a:lstStyle/>
          <a:p>
            <a:pPr indent="0" marL="0">
              <a:buNone/>
            </a:pPr>
            <a:r>
              <a:rPr lang="en-US" sz="1000" dirty="0">
                <a:solidFill>
                  <a:srgbClr val="1A2340"/>
                </a:solidFill>
                <a:latin typeface="Calibri" pitchFamily="34" charset="0"/>
                <a:ea typeface="Calibri" pitchFamily="34" charset="-122"/>
                <a:cs typeface="Calibri" pitchFamily="34" charset="-120"/>
              </a:rPr>
              <a:t>Route into vetted employer roles where Disabled professionals are set up to succeed, not just hired.</a:t>
            </a:r>
            <a:endParaRPr lang="en-US" sz="1000" dirty="0"/>
          </a:p>
        </p:txBody>
      </p:sp>
      <p:sp>
        <p:nvSpPr>
          <p:cNvPr id="17" name="Text 15"/>
          <p:cNvSpPr/>
          <p:nvPr/>
        </p:nvSpPr>
        <p:spPr>
          <a:xfrm>
            <a:off x="10515600" y="6400800"/>
            <a:ext cx="1188720" cy="274320"/>
          </a:xfrm>
          <a:prstGeom prst="rect">
            <a:avLst/>
          </a:prstGeom>
          <a:noFill/>
          <a:ln/>
        </p:spPr>
        <p:txBody>
          <a:bodyPr wrap="square" rtlCol="0" anchor="ctr"/>
          <a:lstStyle/>
          <a:p>
            <a:pPr algn="r" indent="0" marL="0">
              <a:buNone/>
            </a:pPr>
            <a:r>
              <a:rPr lang="en-US" sz="1000" dirty="0">
                <a:solidFill>
                  <a:srgbClr val="1A2340"/>
                </a:solidFill>
                <a:latin typeface="Calibri" pitchFamily="34" charset="0"/>
                <a:ea typeface="Calibri" pitchFamily="34" charset="-122"/>
                <a:cs typeface="Calibri" pitchFamily="34" charset="-120"/>
              </a:rPr>
              <a:t>14 / 20</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5EFE1"/>
        </a:solidFill>
      </p:bgPr>
    </p:bg>
    <p:spTree>
      <p:nvGrpSpPr>
        <p:cNvPr id="1" name=""/>
        <p:cNvGrpSpPr/>
        <p:nvPr/>
      </p:nvGrpSpPr>
      <p:grpSpPr>
        <a:xfrm>
          <a:off x="0" y="0"/>
          <a:ext cx="0" cy="0"/>
          <a:chOff x="0" y="0"/>
          <a:chExt cx="0" cy="0"/>
        </a:xfrm>
      </p:grpSpPr>
      <p:sp>
        <p:nvSpPr>
          <p:cNvPr id="2" name="Text 0"/>
          <p:cNvSpPr/>
          <p:nvPr/>
        </p:nvSpPr>
        <p:spPr>
          <a:xfrm>
            <a:off x="548640" y="457200"/>
            <a:ext cx="10972800" cy="365760"/>
          </a:xfrm>
          <a:prstGeom prst="rect">
            <a:avLst/>
          </a:prstGeom>
          <a:noFill/>
          <a:ln/>
        </p:spPr>
        <p:txBody>
          <a:bodyPr wrap="square" rtlCol="0" anchor="ctr"/>
          <a:lstStyle/>
          <a:p>
            <a:pPr indent="0" marL="0">
              <a:buNone/>
            </a:pPr>
            <a:r>
              <a:rPr lang="en-US" sz="1200" b="1" spc="400" kern="0" dirty="0">
                <a:solidFill>
                  <a:srgbClr val="1A2340"/>
                </a:solidFill>
                <a:latin typeface="Calibri" pitchFamily="34" charset="0"/>
                <a:ea typeface="Calibri" pitchFamily="34" charset="-122"/>
                <a:cs typeface="Calibri" pitchFamily="34" charset="-120"/>
              </a:rPr>
              <a:t>THE ABLE CURRICULUM, IN FELLOWS' WORDS</a:t>
            </a:r>
            <a:endParaRPr lang="en-US" sz="1200" dirty="0"/>
          </a:p>
        </p:txBody>
      </p:sp>
      <p:sp>
        <p:nvSpPr>
          <p:cNvPr id="3" name="Text 1"/>
          <p:cNvSpPr/>
          <p:nvPr/>
        </p:nvSpPr>
        <p:spPr>
          <a:xfrm>
            <a:off x="548640" y="1005840"/>
            <a:ext cx="10972800" cy="1554480"/>
          </a:xfrm>
          <a:prstGeom prst="rect">
            <a:avLst/>
          </a:prstGeom>
          <a:noFill/>
          <a:ln/>
        </p:spPr>
        <p:txBody>
          <a:bodyPr wrap="square" rtlCol="0" anchor="ctr"/>
          <a:lstStyle/>
          <a:p>
            <a:pPr indent="0" marL="0">
              <a:buNone/>
            </a:pPr>
            <a:r>
              <a:rPr lang="en-US" sz="3000" b="1" dirty="0">
                <a:solidFill>
                  <a:srgbClr val="1A2340"/>
                </a:solidFill>
                <a:latin typeface="Georgia" pitchFamily="34" charset="0"/>
                <a:ea typeface="Georgia" pitchFamily="34" charset="-122"/>
                <a:cs typeface="Georgia" pitchFamily="34" charset="-120"/>
              </a:rPr>
              <a:t>Money, language, and the right</a:t>
            </a:r>
            <a:endParaRPr lang="en-US" sz="3000" dirty="0"/>
          </a:p>
          <a:p>
            <a:pPr indent="0" marL="0">
              <a:buNone/>
            </a:pPr>
            <a:r>
              <a:rPr lang="en-US" sz="3000" b="1" dirty="0">
                <a:solidFill>
                  <a:srgbClr val="1A2340"/>
                </a:solidFill>
                <a:latin typeface="Georgia" pitchFamily="34" charset="0"/>
                <a:ea typeface="Georgia" pitchFamily="34" charset="-122"/>
                <a:cs typeface="Georgia" pitchFamily="34" charset="-120"/>
              </a:rPr>
              <a:t>to ask for what you need.</a:t>
            </a:r>
            <a:endParaRPr lang="en-US" sz="3000" dirty="0"/>
          </a:p>
        </p:txBody>
      </p:sp>
      <p:sp>
        <p:nvSpPr>
          <p:cNvPr id="4" name="Text 2"/>
          <p:cNvSpPr/>
          <p:nvPr/>
        </p:nvSpPr>
        <p:spPr>
          <a:xfrm>
            <a:off x="548640" y="3017520"/>
            <a:ext cx="365760" cy="457200"/>
          </a:xfrm>
          <a:prstGeom prst="rect">
            <a:avLst/>
          </a:prstGeom>
          <a:noFill/>
          <a:ln/>
        </p:spPr>
        <p:txBody>
          <a:bodyPr wrap="square" rtlCol="0" anchor="ctr"/>
          <a:lstStyle/>
          <a:p>
            <a:pPr indent="0" marL="0">
              <a:buNone/>
            </a:pPr>
            <a:r>
              <a:rPr lang="en-US" sz="2000" b="1" dirty="0">
                <a:solidFill>
                  <a:srgbClr val="F58A3D"/>
                </a:solidFill>
                <a:latin typeface="Calibri" pitchFamily="34" charset="0"/>
                <a:ea typeface="Calibri" pitchFamily="34" charset="-122"/>
                <a:cs typeface="Calibri" pitchFamily="34" charset="-120"/>
              </a:rPr>
              <a:t>✓</a:t>
            </a:r>
            <a:endParaRPr lang="en-US" sz="2000" dirty="0"/>
          </a:p>
        </p:txBody>
      </p:sp>
      <p:sp>
        <p:nvSpPr>
          <p:cNvPr id="5" name="Text 3"/>
          <p:cNvSpPr/>
          <p:nvPr/>
        </p:nvSpPr>
        <p:spPr>
          <a:xfrm>
            <a:off x="1005840" y="3063240"/>
            <a:ext cx="10058400" cy="640080"/>
          </a:xfrm>
          <a:prstGeom prst="rect">
            <a:avLst/>
          </a:prstGeom>
          <a:noFill/>
          <a:ln/>
        </p:spPr>
        <p:txBody>
          <a:bodyPr wrap="square" rtlCol="0" anchor="ctr"/>
          <a:lstStyle/>
          <a:p>
            <a:pPr indent="0" marL="0">
              <a:buNone/>
            </a:pPr>
            <a:r>
              <a:rPr lang="en-US" sz="1500" dirty="0">
                <a:solidFill>
                  <a:srgbClr val="1A2340"/>
                </a:solidFill>
                <a:latin typeface="Calibri" pitchFamily="34" charset="0"/>
                <a:ea typeface="Calibri" pitchFamily="34" charset="-122"/>
                <a:cs typeface="Calibri" pitchFamily="34" charset="-120"/>
              </a:rPr>
              <a:t>68% of participants reported improved financial knowledge and benefits navigation, especially ABLE accounts</a:t>
            </a:r>
            <a:endParaRPr lang="en-US" sz="1500" dirty="0"/>
          </a:p>
        </p:txBody>
      </p:sp>
      <p:sp>
        <p:nvSpPr>
          <p:cNvPr id="6" name="Text 4"/>
          <p:cNvSpPr/>
          <p:nvPr/>
        </p:nvSpPr>
        <p:spPr>
          <a:xfrm>
            <a:off x="548640" y="3794760"/>
            <a:ext cx="365760" cy="457200"/>
          </a:xfrm>
          <a:prstGeom prst="rect">
            <a:avLst/>
          </a:prstGeom>
          <a:noFill/>
          <a:ln/>
        </p:spPr>
        <p:txBody>
          <a:bodyPr wrap="square" rtlCol="0" anchor="ctr"/>
          <a:lstStyle/>
          <a:p>
            <a:pPr indent="0" marL="0">
              <a:buNone/>
            </a:pPr>
            <a:r>
              <a:rPr lang="en-US" sz="2000" b="1" dirty="0">
                <a:solidFill>
                  <a:srgbClr val="F58A3D"/>
                </a:solidFill>
                <a:latin typeface="Calibri" pitchFamily="34" charset="0"/>
                <a:ea typeface="Calibri" pitchFamily="34" charset="-122"/>
                <a:cs typeface="Calibri" pitchFamily="34" charset="-120"/>
              </a:rPr>
              <a:t>✓</a:t>
            </a:r>
            <a:endParaRPr lang="en-US" sz="2000" dirty="0"/>
          </a:p>
        </p:txBody>
      </p:sp>
      <p:sp>
        <p:nvSpPr>
          <p:cNvPr id="7" name="Text 5"/>
          <p:cNvSpPr/>
          <p:nvPr/>
        </p:nvSpPr>
        <p:spPr>
          <a:xfrm>
            <a:off x="1005840" y="3840480"/>
            <a:ext cx="10058400" cy="640080"/>
          </a:xfrm>
          <a:prstGeom prst="rect">
            <a:avLst/>
          </a:prstGeom>
          <a:noFill/>
          <a:ln/>
        </p:spPr>
        <p:txBody>
          <a:bodyPr wrap="square" rtlCol="0" anchor="ctr"/>
          <a:lstStyle/>
          <a:p>
            <a:pPr indent="0" marL="0">
              <a:buNone/>
            </a:pPr>
            <a:r>
              <a:rPr lang="en-US" sz="1500" dirty="0">
                <a:solidFill>
                  <a:srgbClr val="1A2340"/>
                </a:solidFill>
                <a:latin typeface="Calibri" pitchFamily="34" charset="0"/>
                <a:ea typeface="Calibri" pitchFamily="34" charset="-122"/>
                <a:cs typeface="Calibri" pitchFamily="34" charset="-120"/>
              </a:rPr>
              <a:t>74% reported stronger advocacy skills for requesting accommodations and setting boundaries</a:t>
            </a:r>
            <a:endParaRPr lang="en-US" sz="1500" dirty="0"/>
          </a:p>
        </p:txBody>
      </p:sp>
      <p:sp>
        <p:nvSpPr>
          <p:cNvPr id="8" name="Text 6"/>
          <p:cNvSpPr/>
          <p:nvPr/>
        </p:nvSpPr>
        <p:spPr>
          <a:xfrm>
            <a:off x="548640" y="4572000"/>
            <a:ext cx="365760" cy="457200"/>
          </a:xfrm>
          <a:prstGeom prst="rect">
            <a:avLst/>
          </a:prstGeom>
          <a:noFill/>
          <a:ln/>
        </p:spPr>
        <p:txBody>
          <a:bodyPr wrap="square" rtlCol="0" anchor="ctr"/>
          <a:lstStyle/>
          <a:p>
            <a:pPr indent="0" marL="0">
              <a:buNone/>
            </a:pPr>
            <a:r>
              <a:rPr lang="en-US" sz="2000" b="1" dirty="0">
                <a:solidFill>
                  <a:srgbClr val="F58A3D"/>
                </a:solidFill>
                <a:latin typeface="Calibri" pitchFamily="34" charset="0"/>
                <a:ea typeface="Calibri" pitchFamily="34" charset="-122"/>
                <a:cs typeface="Calibri" pitchFamily="34" charset="-120"/>
              </a:rPr>
              <a:t>✓</a:t>
            </a:r>
            <a:endParaRPr lang="en-US" sz="2000" dirty="0"/>
          </a:p>
        </p:txBody>
      </p:sp>
      <p:sp>
        <p:nvSpPr>
          <p:cNvPr id="9" name="Text 7"/>
          <p:cNvSpPr/>
          <p:nvPr/>
        </p:nvSpPr>
        <p:spPr>
          <a:xfrm>
            <a:off x="1005840" y="4617720"/>
            <a:ext cx="10058400" cy="640080"/>
          </a:xfrm>
          <a:prstGeom prst="rect">
            <a:avLst/>
          </a:prstGeom>
          <a:noFill/>
          <a:ln/>
        </p:spPr>
        <p:txBody>
          <a:bodyPr wrap="square" rtlCol="0" anchor="ctr"/>
          <a:lstStyle/>
          <a:p>
            <a:pPr indent="0" marL="0">
              <a:buNone/>
            </a:pPr>
            <a:r>
              <a:rPr lang="en-US" sz="1500" dirty="0">
                <a:solidFill>
                  <a:srgbClr val="1A2340"/>
                </a:solidFill>
                <a:latin typeface="Calibri" pitchFamily="34" charset="0"/>
                <a:ea typeface="Calibri" pitchFamily="34" charset="-122"/>
                <a:cs typeface="Calibri" pitchFamily="34" charset="-120"/>
              </a:rPr>
              <a:t>72% reported increased confidence navigating job applications and interviews</a:t>
            </a:r>
            <a:endParaRPr lang="en-US" sz="1500" dirty="0"/>
          </a:p>
        </p:txBody>
      </p:sp>
      <p:sp>
        <p:nvSpPr>
          <p:cNvPr id="10" name="Text 8"/>
          <p:cNvSpPr/>
          <p:nvPr/>
        </p:nvSpPr>
        <p:spPr>
          <a:xfrm>
            <a:off x="548640" y="5349240"/>
            <a:ext cx="365760" cy="457200"/>
          </a:xfrm>
          <a:prstGeom prst="rect">
            <a:avLst/>
          </a:prstGeom>
          <a:noFill/>
          <a:ln/>
        </p:spPr>
        <p:txBody>
          <a:bodyPr wrap="square" rtlCol="0" anchor="ctr"/>
          <a:lstStyle/>
          <a:p>
            <a:pPr indent="0" marL="0">
              <a:buNone/>
            </a:pPr>
            <a:r>
              <a:rPr lang="en-US" sz="2000" b="1" dirty="0">
                <a:solidFill>
                  <a:srgbClr val="F58A3D"/>
                </a:solidFill>
                <a:latin typeface="Calibri" pitchFamily="34" charset="0"/>
                <a:ea typeface="Calibri" pitchFamily="34" charset="-122"/>
                <a:cs typeface="Calibri" pitchFamily="34" charset="-120"/>
              </a:rPr>
              <a:t>✓</a:t>
            </a:r>
            <a:endParaRPr lang="en-US" sz="2000" dirty="0"/>
          </a:p>
        </p:txBody>
      </p:sp>
      <p:sp>
        <p:nvSpPr>
          <p:cNvPr id="11" name="Text 9"/>
          <p:cNvSpPr/>
          <p:nvPr/>
        </p:nvSpPr>
        <p:spPr>
          <a:xfrm>
            <a:off x="1005840" y="5394960"/>
            <a:ext cx="10058400" cy="640080"/>
          </a:xfrm>
          <a:prstGeom prst="rect">
            <a:avLst/>
          </a:prstGeom>
          <a:noFill/>
          <a:ln/>
        </p:spPr>
        <p:txBody>
          <a:bodyPr wrap="square" rtlCol="0" anchor="ctr"/>
          <a:lstStyle/>
          <a:p>
            <a:pPr indent="0" marL="0">
              <a:buNone/>
            </a:pPr>
            <a:r>
              <a:rPr lang="en-US" sz="1500" dirty="0">
                <a:solidFill>
                  <a:srgbClr val="1A2340"/>
                </a:solidFill>
                <a:latin typeface="Calibri" pitchFamily="34" charset="0"/>
                <a:ea typeface="Calibri" pitchFamily="34" charset="-122"/>
                <a:cs typeface="Calibri" pitchFamily="34" charset="-120"/>
              </a:rPr>
              <a:t>81% reported reduced social isolation and a deeper sense of belonging in a Disability-led community</a:t>
            </a:r>
            <a:endParaRPr lang="en-US" sz="1500" dirty="0"/>
          </a:p>
        </p:txBody>
      </p:sp>
      <p:sp>
        <p:nvSpPr>
          <p:cNvPr id="12" name="Text 10"/>
          <p:cNvSpPr/>
          <p:nvPr/>
        </p:nvSpPr>
        <p:spPr>
          <a:xfrm>
            <a:off x="10515600" y="6400800"/>
            <a:ext cx="1188720" cy="274320"/>
          </a:xfrm>
          <a:prstGeom prst="rect">
            <a:avLst/>
          </a:prstGeom>
          <a:noFill/>
          <a:ln/>
        </p:spPr>
        <p:txBody>
          <a:bodyPr wrap="square" rtlCol="0" anchor="ctr"/>
          <a:lstStyle/>
          <a:p>
            <a:pPr algn="r" indent="0" marL="0">
              <a:buNone/>
            </a:pPr>
            <a:r>
              <a:rPr lang="en-US" sz="1000" dirty="0">
                <a:solidFill>
                  <a:srgbClr val="1A2340"/>
                </a:solidFill>
                <a:latin typeface="Calibri" pitchFamily="34" charset="0"/>
                <a:ea typeface="Calibri" pitchFamily="34" charset="-122"/>
                <a:cs typeface="Calibri" pitchFamily="34" charset="-120"/>
              </a:rPr>
              <a:t>15 / 20</a:t>
            </a:r>
            <a:endParaRPr lang="en-US" sz="1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1A2340"/>
        </a:solidFill>
      </p:bgPr>
    </p:bg>
    <p:spTree>
      <p:nvGrpSpPr>
        <p:cNvPr id="1" name=""/>
        <p:cNvGrpSpPr/>
        <p:nvPr/>
      </p:nvGrpSpPr>
      <p:grpSpPr>
        <a:xfrm>
          <a:off x="0" y="0"/>
          <a:ext cx="0" cy="0"/>
          <a:chOff x="0" y="0"/>
          <a:chExt cx="0" cy="0"/>
        </a:xfrm>
      </p:grpSpPr>
      <p:sp>
        <p:nvSpPr>
          <p:cNvPr id="2" name="Text 0"/>
          <p:cNvSpPr/>
          <p:nvPr/>
        </p:nvSpPr>
        <p:spPr>
          <a:xfrm>
            <a:off x="548640" y="457200"/>
            <a:ext cx="10972800" cy="365760"/>
          </a:xfrm>
          <a:prstGeom prst="rect">
            <a:avLst/>
          </a:prstGeom>
          <a:noFill/>
          <a:ln/>
        </p:spPr>
        <p:txBody>
          <a:bodyPr wrap="square" rtlCol="0" anchor="ctr"/>
          <a:lstStyle/>
          <a:p>
            <a:pPr indent="0" marL="0">
              <a:buNone/>
            </a:pPr>
            <a:r>
              <a:rPr lang="en-US" sz="1200" b="1" spc="400" kern="0" dirty="0">
                <a:solidFill>
                  <a:srgbClr val="F5EFE1"/>
                </a:solidFill>
                <a:latin typeface="Calibri" pitchFamily="34" charset="0"/>
                <a:ea typeface="Calibri" pitchFamily="34" charset="-122"/>
                <a:cs typeface="Calibri" pitchFamily="34" charset="-120"/>
              </a:rPr>
              <a:t>05  ·  THE FELLOWSHIP</a:t>
            </a:r>
            <a:endParaRPr lang="en-US" sz="1200" dirty="0"/>
          </a:p>
        </p:txBody>
      </p:sp>
      <p:sp>
        <p:nvSpPr>
          <p:cNvPr id="3" name="Text 1"/>
          <p:cNvSpPr/>
          <p:nvPr/>
        </p:nvSpPr>
        <p:spPr>
          <a:xfrm>
            <a:off x="548640" y="1005840"/>
            <a:ext cx="10972800" cy="822960"/>
          </a:xfrm>
          <a:prstGeom prst="rect">
            <a:avLst/>
          </a:prstGeom>
          <a:noFill/>
          <a:ln/>
        </p:spPr>
        <p:txBody>
          <a:bodyPr wrap="square" rtlCol="0" anchor="ctr"/>
          <a:lstStyle/>
          <a:p>
            <a:pPr indent="0" marL="0">
              <a:buNone/>
            </a:pPr>
            <a:r>
              <a:rPr lang="en-US" sz="3000" b="1" dirty="0">
                <a:solidFill>
                  <a:srgbClr val="F5EFE1"/>
                </a:solidFill>
                <a:latin typeface="Georgia" pitchFamily="34" charset="0"/>
                <a:ea typeface="Georgia" pitchFamily="34" charset="-122"/>
                <a:cs typeface="Georgia" pitchFamily="34" charset="-120"/>
              </a:rPr>
              <a:t>How we support Disabled professionals.</a:t>
            </a:r>
            <a:endParaRPr lang="en-US" sz="3000" dirty="0"/>
          </a:p>
        </p:txBody>
      </p:sp>
      <p:sp>
        <p:nvSpPr>
          <p:cNvPr id="4" name="Text 2"/>
          <p:cNvSpPr/>
          <p:nvPr/>
        </p:nvSpPr>
        <p:spPr>
          <a:xfrm>
            <a:off x="548640" y="1920240"/>
            <a:ext cx="10972800" cy="1005840"/>
          </a:xfrm>
          <a:prstGeom prst="rect">
            <a:avLst/>
          </a:prstGeom>
          <a:noFill/>
          <a:ln/>
        </p:spPr>
        <p:txBody>
          <a:bodyPr wrap="square" rtlCol="0" anchor="ctr"/>
          <a:lstStyle/>
          <a:p>
            <a:pPr indent="0" marL="0">
              <a:buNone/>
            </a:pPr>
            <a:r>
              <a:rPr lang="en-US" sz="1300" dirty="0">
                <a:solidFill>
                  <a:srgbClr val="F5EFE1"/>
                </a:solidFill>
                <a:latin typeface="Calibri" pitchFamily="34" charset="0"/>
                <a:ea typeface="Calibri" pitchFamily="34" charset="-122"/>
                <a:cs typeface="Calibri" pitchFamily="34" charset="-120"/>
              </a:rPr>
              <a:t>Ascend wraps each fellow in six layers of structural support, from disclosure coaching to benefits-cliff math to warm intros at partner employers. Nothing about the program is one-size-fits-all, and nothing assumes a non-Disabled default.</a:t>
            </a:r>
            <a:endParaRPr lang="en-US" sz="1300" dirty="0"/>
          </a:p>
        </p:txBody>
      </p:sp>
      <p:sp>
        <p:nvSpPr>
          <p:cNvPr id="5" name="Shape 3"/>
          <p:cNvSpPr/>
          <p:nvPr/>
        </p:nvSpPr>
        <p:spPr>
          <a:xfrm>
            <a:off x="548640" y="3108960"/>
            <a:ext cx="3657600" cy="1463040"/>
          </a:xfrm>
          <a:prstGeom prst="rect">
            <a:avLst/>
          </a:prstGeom>
          <a:solidFill>
            <a:srgbClr val="252E52"/>
          </a:solidFill>
          <a:ln/>
        </p:spPr>
      </p:sp>
      <p:sp>
        <p:nvSpPr>
          <p:cNvPr id="6" name="Text 4"/>
          <p:cNvSpPr/>
          <p:nvPr/>
        </p:nvSpPr>
        <p:spPr>
          <a:xfrm>
            <a:off x="731520" y="3246120"/>
            <a:ext cx="3291840" cy="365760"/>
          </a:xfrm>
          <a:prstGeom prst="rect">
            <a:avLst/>
          </a:prstGeom>
          <a:noFill/>
          <a:ln/>
        </p:spPr>
        <p:txBody>
          <a:bodyPr wrap="square" rtlCol="0" anchor="ctr"/>
          <a:lstStyle/>
          <a:p>
            <a:pPr indent="0" marL="0">
              <a:buNone/>
            </a:pPr>
            <a:r>
              <a:rPr lang="en-US" sz="1200" b="1" dirty="0">
                <a:solidFill>
                  <a:srgbClr val="F58A3D"/>
                </a:solidFill>
                <a:latin typeface="Calibri" pitchFamily="34" charset="0"/>
                <a:ea typeface="Calibri" pitchFamily="34" charset="-122"/>
                <a:cs typeface="Calibri" pitchFamily="34" charset="-120"/>
              </a:rPr>
              <a:t>01</a:t>
            </a:r>
            <a:endParaRPr lang="en-US" sz="1200" dirty="0"/>
          </a:p>
        </p:txBody>
      </p:sp>
      <p:sp>
        <p:nvSpPr>
          <p:cNvPr id="7" name="Text 5"/>
          <p:cNvSpPr/>
          <p:nvPr/>
        </p:nvSpPr>
        <p:spPr>
          <a:xfrm>
            <a:off x="731520" y="3657600"/>
            <a:ext cx="3291840" cy="822960"/>
          </a:xfrm>
          <a:prstGeom prst="rect">
            <a:avLst/>
          </a:prstGeom>
          <a:noFill/>
          <a:ln/>
        </p:spPr>
        <p:txBody>
          <a:bodyPr wrap="square" rtlCol="0" anchor="ctr"/>
          <a:lstStyle/>
          <a:p>
            <a:pPr indent="0" marL="0">
              <a:buNone/>
            </a:pPr>
            <a:r>
              <a:rPr lang="en-US" sz="1500" b="1" dirty="0">
                <a:solidFill>
                  <a:srgbClr val="F5EFE1"/>
                </a:solidFill>
                <a:latin typeface="Georgia" pitchFamily="34" charset="0"/>
                <a:ea typeface="Georgia" pitchFamily="34" charset="-122"/>
                <a:cs typeface="Georgia" pitchFamily="34" charset="-120"/>
              </a:rPr>
              <a:t>Accommodations &amp; disclosure coaching</a:t>
            </a:r>
            <a:endParaRPr lang="en-US" sz="1500" dirty="0"/>
          </a:p>
        </p:txBody>
      </p:sp>
      <p:sp>
        <p:nvSpPr>
          <p:cNvPr id="8" name="Shape 6"/>
          <p:cNvSpPr/>
          <p:nvPr/>
        </p:nvSpPr>
        <p:spPr>
          <a:xfrm>
            <a:off x="4343400" y="3108960"/>
            <a:ext cx="3657600" cy="1463040"/>
          </a:xfrm>
          <a:prstGeom prst="rect">
            <a:avLst/>
          </a:prstGeom>
          <a:solidFill>
            <a:srgbClr val="252E52"/>
          </a:solidFill>
          <a:ln/>
        </p:spPr>
      </p:sp>
      <p:sp>
        <p:nvSpPr>
          <p:cNvPr id="9" name="Text 7"/>
          <p:cNvSpPr/>
          <p:nvPr/>
        </p:nvSpPr>
        <p:spPr>
          <a:xfrm>
            <a:off x="4526280" y="3246120"/>
            <a:ext cx="3291840" cy="365760"/>
          </a:xfrm>
          <a:prstGeom prst="rect">
            <a:avLst/>
          </a:prstGeom>
          <a:noFill/>
          <a:ln/>
        </p:spPr>
        <p:txBody>
          <a:bodyPr wrap="square" rtlCol="0" anchor="ctr"/>
          <a:lstStyle/>
          <a:p>
            <a:pPr indent="0" marL="0">
              <a:buNone/>
            </a:pPr>
            <a:r>
              <a:rPr lang="en-US" sz="1200" b="1" dirty="0">
                <a:solidFill>
                  <a:srgbClr val="F58A3D"/>
                </a:solidFill>
                <a:latin typeface="Calibri" pitchFamily="34" charset="0"/>
                <a:ea typeface="Calibri" pitchFamily="34" charset="-122"/>
                <a:cs typeface="Calibri" pitchFamily="34" charset="-120"/>
              </a:rPr>
              <a:t>02</a:t>
            </a:r>
            <a:endParaRPr lang="en-US" sz="1200" dirty="0"/>
          </a:p>
        </p:txBody>
      </p:sp>
      <p:sp>
        <p:nvSpPr>
          <p:cNvPr id="10" name="Text 8"/>
          <p:cNvSpPr/>
          <p:nvPr/>
        </p:nvSpPr>
        <p:spPr>
          <a:xfrm>
            <a:off x="4526280" y="3657600"/>
            <a:ext cx="3291840" cy="822960"/>
          </a:xfrm>
          <a:prstGeom prst="rect">
            <a:avLst/>
          </a:prstGeom>
          <a:noFill/>
          <a:ln/>
        </p:spPr>
        <p:txBody>
          <a:bodyPr wrap="square" rtlCol="0" anchor="ctr"/>
          <a:lstStyle/>
          <a:p>
            <a:pPr indent="0" marL="0">
              <a:buNone/>
            </a:pPr>
            <a:r>
              <a:rPr lang="en-US" sz="1500" b="1" dirty="0">
                <a:solidFill>
                  <a:srgbClr val="F5EFE1"/>
                </a:solidFill>
                <a:latin typeface="Georgia" pitchFamily="34" charset="0"/>
                <a:ea typeface="Georgia" pitchFamily="34" charset="-122"/>
                <a:cs typeface="Georgia" pitchFamily="34" charset="-120"/>
              </a:rPr>
              <a:t>Financial &amp; benefits navigation</a:t>
            </a:r>
            <a:endParaRPr lang="en-US" sz="1500" dirty="0"/>
          </a:p>
        </p:txBody>
      </p:sp>
      <p:sp>
        <p:nvSpPr>
          <p:cNvPr id="11" name="Shape 9"/>
          <p:cNvSpPr/>
          <p:nvPr/>
        </p:nvSpPr>
        <p:spPr>
          <a:xfrm>
            <a:off x="8138160" y="3108960"/>
            <a:ext cx="3657600" cy="1463040"/>
          </a:xfrm>
          <a:prstGeom prst="rect">
            <a:avLst/>
          </a:prstGeom>
          <a:solidFill>
            <a:srgbClr val="252E52"/>
          </a:solidFill>
          <a:ln/>
        </p:spPr>
      </p:sp>
      <p:sp>
        <p:nvSpPr>
          <p:cNvPr id="12" name="Text 10"/>
          <p:cNvSpPr/>
          <p:nvPr/>
        </p:nvSpPr>
        <p:spPr>
          <a:xfrm>
            <a:off x="8321040" y="3246120"/>
            <a:ext cx="3291840" cy="365760"/>
          </a:xfrm>
          <a:prstGeom prst="rect">
            <a:avLst/>
          </a:prstGeom>
          <a:noFill/>
          <a:ln/>
        </p:spPr>
        <p:txBody>
          <a:bodyPr wrap="square" rtlCol="0" anchor="ctr"/>
          <a:lstStyle/>
          <a:p>
            <a:pPr indent="0" marL="0">
              <a:buNone/>
            </a:pPr>
            <a:r>
              <a:rPr lang="en-US" sz="1200" b="1" dirty="0">
                <a:solidFill>
                  <a:srgbClr val="F58A3D"/>
                </a:solidFill>
                <a:latin typeface="Calibri" pitchFamily="34" charset="0"/>
                <a:ea typeface="Calibri" pitchFamily="34" charset="-122"/>
                <a:cs typeface="Calibri" pitchFamily="34" charset="-120"/>
              </a:rPr>
              <a:t>03</a:t>
            </a:r>
            <a:endParaRPr lang="en-US" sz="1200" dirty="0"/>
          </a:p>
        </p:txBody>
      </p:sp>
      <p:sp>
        <p:nvSpPr>
          <p:cNvPr id="13" name="Text 11"/>
          <p:cNvSpPr/>
          <p:nvPr/>
        </p:nvSpPr>
        <p:spPr>
          <a:xfrm>
            <a:off x="8321040" y="3657600"/>
            <a:ext cx="3291840" cy="822960"/>
          </a:xfrm>
          <a:prstGeom prst="rect">
            <a:avLst/>
          </a:prstGeom>
          <a:noFill/>
          <a:ln/>
        </p:spPr>
        <p:txBody>
          <a:bodyPr wrap="square" rtlCol="0" anchor="ctr"/>
          <a:lstStyle/>
          <a:p>
            <a:pPr indent="0" marL="0">
              <a:buNone/>
            </a:pPr>
            <a:r>
              <a:rPr lang="en-US" sz="1500" b="1" dirty="0">
                <a:solidFill>
                  <a:srgbClr val="F5EFE1"/>
                </a:solidFill>
                <a:latin typeface="Georgia" pitchFamily="34" charset="0"/>
                <a:ea typeface="Georgia" pitchFamily="34" charset="-122"/>
                <a:cs typeface="Georgia" pitchFamily="34" charset="-120"/>
              </a:rPr>
              <a:t>Employer connection and endorsed skills</a:t>
            </a:r>
            <a:endParaRPr lang="en-US" sz="1500" dirty="0"/>
          </a:p>
        </p:txBody>
      </p:sp>
      <p:sp>
        <p:nvSpPr>
          <p:cNvPr id="14" name="Shape 12"/>
          <p:cNvSpPr/>
          <p:nvPr/>
        </p:nvSpPr>
        <p:spPr>
          <a:xfrm>
            <a:off x="548640" y="4754880"/>
            <a:ext cx="3657600" cy="1463040"/>
          </a:xfrm>
          <a:prstGeom prst="rect">
            <a:avLst/>
          </a:prstGeom>
          <a:solidFill>
            <a:srgbClr val="252E52"/>
          </a:solidFill>
          <a:ln/>
        </p:spPr>
      </p:sp>
      <p:sp>
        <p:nvSpPr>
          <p:cNvPr id="15" name="Text 13"/>
          <p:cNvSpPr/>
          <p:nvPr/>
        </p:nvSpPr>
        <p:spPr>
          <a:xfrm>
            <a:off x="731520" y="4892040"/>
            <a:ext cx="3291840" cy="365760"/>
          </a:xfrm>
          <a:prstGeom prst="rect">
            <a:avLst/>
          </a:prstGeom>
          <a:noFill/>
          <a:ln/>
        </p:spPr>
        <p:txBody>
          <a:bodyPr wrap="square" rtlCol="0" anchor="ctr"/>
          <a:lstStyle/>
          <a:p>
            <a:pPr indent="0" marL="0">
              <a:buNone/>
            </a:pPr>
            <a:r>
              <a:rPr lang="en-US" sz="1200" b="1" dirty="0">
                <a:solidFill>
                  <a:srgbClr val="F58A3D"/>
                </a:solidFill>
                <a:latin typeface="Calibri" pitchFamily="34" charset="0"/>
                <a:ea typeface="Calibri" pitchFamily="34" charset="-122"/>
                <a:cs typeface="Calibri" pitchFamily="34" charset="-120"/>
              </a:rPr>
              <a:t>04</a:t>
            </a:r>
            <a:endParaRPr lang="en-US" sz="1200" dirty="0"/>
          </a:p>
        </p:txBody>
      </p:sp>
      <p:sp>
        <p:nvSpPr>
          <p:cNvPr id="16" name="Text 14"/>
          <p:cNvSpPr/>
          <p:nvPr/>
        </p:nvSpPr>
        <p:spPr>
          <a:xfrm>
            <a:off x="731520" y="5303520"/>
            <a:ext cx="3291840" cy="822960"/>
          </a:xfrm>
          <a:prstGeom prst="rect">
            <a:avLst/>
          </a:prstGeom>
          <a:noFill/>
          <a:ln/>
        </p:spPr>
        <p:txBody>
          <a:bodyPr wrap="square" rtlCol="0" anchor="ctr"/>
          <a:lstStyle/>
          <a:p>
            <a:pPr indent="0" marL="0">
              <a:buNone/>
            </a:pPr>
            <a:r>
              <a:rPr lang="en-US" sz="1500" b="1" dirty="0">
                <a:solidFill>
                  <a:srgbClr val="F5EFE1"/>
                </a:solidFill>
                <a:latin typeface="Georgia" pitchFamily="34" charset="0"/>
                <a:ea typeface="Georgia" pitchFamily="34" charset="-122"/>
                <a:cs typeface="Georgia" pitchFamily="34" charset="-120"/>
              </a:rPr>
              <a:t>Disabled-led mentorship &amp; peer community</a:t>
            </a:r>
            <a:endParaRPr lang="en-US" sz="1500" dirty="0"/>
          </a:p>
        </p:txBody>
      </p:sp>
      <p:sp>
        <p:nvSpPr>
          <p:cNvPr id="17" name="Shape 15"/>
          <p:cNvSpPr/>
          <p:nvPr/>
        </p:nvSpPr>
        <p:spPr>
          <a:xfrm>
            <a:off x="4343400" y="4754880"/>
            <a:ext cx="3657600" cy="1463040"/>
          </a:xfrm>
          <a:prstGeom prst="rect">
            <a:avLst/>
          </a:prstGeom>
          <a:solidFill>
            <a:srgbClr val="252E52"/>
          </a:solidFill>
          <a:ln/>
        </p:spPr>
      </p:sp>
      <p:sp>
        <p:nvSpPr>
          <p:cNvPr id="18" name="Text 16"/>
          <p:cNvSpPr/>
          <p:nvPr/>
        </p:nvSpPr>
        <p:spPr>
          <a:xfrm>
            <a:off x="4526280" y="4892040"/>
            <a:ext cx="3291840" cy="365760"/>
          </a:xfrm>
          <a:prstGeom prst="rect">
            <a:avLst/>
          </a:prstGeom>
          <a:noFill/>
          <a:ln/>
        </p:spPr>
        <p:txBody>
          <a:bodyPr wrap="square" rtlCol="0" anchor="ctr"/>
          <a:lstStyle/>
          <a:p>
            <a:pPr indent="0" marL="0">
              <a:buNone/>
            </a:pPr>
            <a:r>
              <a:rPr lang="en-US" sz="1200" b="1" dirty="0">
                <a:solidFill>
                  <a:srgbClr val="F58A3D"/>
                </a:solidFill>
                <a:latin typeface="Calibri" pitchFamily="34" charset="0"/>
                <a:ea typeface="Calibri" pitchFamily="34" charset="-122"/>
                <a:cs typeface="Calibri" pitchFamily="34" charset="-120"/>
              </a:rPr>
              <a:t>05</a:t>
            </a:r>
            <a:endParaRPr lang="en-US" sz="1200" dirty="0"/>
          </a:p>
        </p:txBody>
      </p:sp>
      <p:sp>
        <p:nvSpPr>
          <p:cNvPr id="19" name="Text 17"/>
          <p:cNvSpPr/>
          <p:nvPr/>
        </p:nvSpPr>
        <p:spPr>
          <a:xfrm>
            <a:off x="4526280" y="5303520"/>
            <a:ext cx="3291840" cy="822960"/>
          </a:xfrm>
          <a:prstGeom prst="rect">
            <a:avLst/>
          </a:prstGeom>
          <a:noFill/>
          <a:ln/>
        </p:spPr>
        <p:txBody>
          <a:bodyPr wrap="square" rtlCol="0" anchor="ctr"/>
          <a:lstStyle/>
          <a:p>
            <a:pPr indent="0" marL="0">
              <a:buNone/>
            </a:pPr>
            <a:r>
              <a:rPr lang="en-US" sz="1500" b="1" dirty="0">
                <a:solidFill>
                  <a:srgbClr val="F5EFE1"/>
                </a:solidFill>
                <a:latin typeface="Georgia" pitchFamily="34" charset="0"/>
                <a:ea typeface="Georgia" pitchFamily="34" charset="-122"/>
                <a:cs typeface="Georgia" pitchFamily="34" charset="-120"/>
              </a:rPr>
              <a:t>Mental health &amp; sustainability</a:t>
            </a:r>
            <a:endParaRPr lang="en-US" sz="1500" dirty="0"/>
          </a:p>
        </p:txBody>
      </p:sp>
      <p:sp>
        <p:nvSpPr>
          <p:cNvPr id="20" name="Shape 18"/>
          <p:cNvSpPr/>
          <p:nvPr/>
        </p:nvSpPr>
        <p:spPr>
          <a:xfrm>
            <a:off x="8138160" y="4754880"/>
            <a:ext cx="3657600" cy="1463040"/>
          </a:xfrm>
          <a:prstGeom prst="rect">
            <a:avLst/>
          </a:prstGeom>
          <a:solidFill>
            <a:srgbClr val="252E52"/>
          </a:solidFill>
          <a:ln/>
        </p:spPr>
      </p:sp>
      <p:sp>
        <p:nvSpPr>
          <p:cNvPr id="21" name="Text 19"/>
          <p:cNvSpPr/>
          <p:nvPr/>
        </p:nvSpPr>
        <p:spPr>
          <a:xfrm>
            <a:off x="8321040" y="4892040"/>
            <a:ext cx="3291840" cy="365760"/>
          </a:xfrm>
          <a:prstGeom prst="rect">
            <a:avLst/>
          </a:prstGeom>
          <a:noFill/>
          <a:ln/>
        </p:spPr>
        <p:txBody>
          <a:bodyPr wrap="square" rtlCol="0" anchor="ctr"/>
          <a:lstStyle/>
          <a:p>
            <a:pPr indent="0" marL="0">
              <a:buNone/>
            </a:pPr>
            <a:r>
              <a:rPr lang="en-US" sz="1200" b="1" dirty="0">
                <a:solidFill>
                  <a:srgbClr val="F58A3D"/>
                </a:solidFill>
                <a:latin typeface="Calibri" pitchFamily="34" charset="0"/>
                <a:ea typeface="Calibri" pitchFamily="34" charset="-122"/>
                <a:cs typeface="Calibri" pitchFamily="34" charset="-120"/>
              </a:rPr>
              <a:t>06</a:t>
            </a:r>
            <a:endParaRPr lang="en-US" sz="1200" dirty="0"/>
          </a:p>
        </p:txBody>
      </p:sp>
      <p:sp>
        <p:nvSpPr>
          <p:cNvPr id="22" name="Text 20"/>
          <p:cNvSpPr/>
          <p:nvPr/>
        </p:nvSpPr>
        <p:spPr>
          <a:xfrm>
            <a:off x="8321040" y="5303520"/>
            <a:ext cx="3291840" cy="822960"/>
          </a:xfrm>
          <a:prstGeom prst="rect">
            <a:avLst/>
          </a:prstGeom>
          <a:noFill/>
          <a:ln/>
        </p:spPr>
        <p:txBody>
          <a:bodyPr wrap="square" rtlCol="0" anchor="ctr"/>
          <a:lstStyle/>
          <a:p>
            <a:pPr indent="0" marL="0">
              <a:buNone/>
            </a:pPr>
            <a:r>
              <a:rPr lang="en-US" sz="1500" b="1" dirty="0">
                <a:solidFill>
                  <a:srgbClr val="F5EFE1"/>
                </a:solidFill>
                <a:latin typeface="Georgia" pitchFamily="34" charset="0"/>
                <a:ea typeface="Georgia" pitchFamily="34" charset="-122"/>
                <a:cs typeface="Georgia" pitchFamily="34" charset="-120"/>
              </a:rPr>
              <a:t>Lived-experience leadership development</a:t>
            </a:r>
            <a:endParaRPr lang="en-US" sz="1500" dirty="0"/>
          </a:p>
        </p:txBody>
      </p:sp>
      <p:sp>
        <p:nvSpPr>
          <p:cNvPr id="23" name="Text 21"/>
          <p:cNvSpPr/>
          <p:nvPr/>
        </p:nvSpPr>
        <p:spPr>
          <a:xfrm>
            <a:off x="10515600" y="6400800"/>
            <a:ext cx="1188720" cy="274320"/>
          </a:xfrm>
          <a:prstGeom prst="rect">
            <a:avLst/>
          </a:prstGeom>
          <a:noFill/>
          <a:ln/>
        </p:spPr>
        <p:txBody>
          <a:bodyPr wrap="square" rtlCol="0" anchor="ctr"/>
          <a:lstStyle/>
          <a:p>
            <a:pPr algn="r" indent="0" marL="0">
              <a:buNone/>
            </a:pPr>
            <a:r>
              <a:rPr lang="en-US" sz="1000" dirty="0">
                <a:solidFill>
                  <a:srgbClr val="F5EFE1"/>
                </a:solidFill>
                <a:latin typeface="Calibri" pitchFamily="34" charset="0"/>
                <a:ea typeface="Calibri" pitchFamily="34" charset="-122"/>
                <a:cs typeface="Calibri" pitchFamily="34" charset="-120"/>
              </a:rPr>
              <a:t>16 / 20</a:t>
            </a:r>
            <a:endParaRPr lang="en-US" sz="1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5EFE1"/>
        </a:solidFill>
      </p:bgPr>
    </p:bg>
    <p:spTree>
      <p:nvGrpSpPr>
        <p:cNvPr id="1" name=""/>
        <p:cNvGrpSpPr/>
        <p:nvPr/>
      </p:nvGrpSpPr>
      <p:grpSpPr>
        <a:xfrm>
          <a:off x="0" y="0"/>
          <a:ext cx="0" cy="0"/>
          <a:chOff x="0" y="0"/>
          <a:chExt cx="0" cy="0"/>
        </a:xfrm>
      </p:grpSpPr>
      <p:sp>
        <p:nvSpPr>
          <p:cNvPr id="2" name="Text 0"/>
          <p:cNvSpPr/>
          <p:nvPr/>
        </p:nvSpPr>
        <p:spPr>
          <a:xfrm>
            <a:off x="548640" y="457200"/>
            <a:ext cx="10972800" cy="365760"/>
          </a:xfrm>
          <a:prstGeom prst="rect">
            <a:avLst/>
          </a:prstGeom>
          <a:noFill/>
          <a:ln/>
        </p:spPr>
        <p:txBody>
          <a:bodyPr wrap="square" rtlCol="0" anchor="ctr"/>
          <a:lstStyle/>
          <a:p>
            <a:pPr indent="0" marL="0">
              <a:buNone/>
            </a:pPr>
            <a:r>
              <a:rPr lang="en-US" sz="1200" b="1" spc="400" kern="0" dirty="0">
                <a:solidFill>
                  <a:srgbClr val="1A2340"/>
                </a:solidFill>
                <a:latin typeface="Calibri" pitchFamily="34" charset="0"/>
                <a:ea typeface="Calibri" pitchFamily="34" charset="-122"/>
                <a:cs typeface="Calibri" pitchFamily="34" charset="-120"/>
              </a:rPr>
              <a:t>PAST ASCEND PARTNERS</a:t>
            </a:r>
            <a:endParaRPr lang="en-US" sz="1200" dirty="0"/>
          </a:p>
        </p:txBody>
      </p:sp>
      <p:sp>
        <p:nvSpPr>
          <p:cNvPr id="3" name="Text 1"/>
          <p:cNvSpPr/>
          <p:nvPr/>
        </p:nvSpPr>
        <p:spPr>
          <a:xfrm>
            <a:off x="548640" y="1005840"/>
            <a:ext cx="10972800" cy="822960"/>
          </a:xfrm>
          <a:prstGeom prst="rect">
            <a:avLst/>
          </a:prstGeom>
          <a:noFill/>
          <a:ln/>
        </p:spPr>
        <p:txBody>
          <a:bodyPr wrap="square" rtlCol="0" anchor="ctr"/>
          <a:lstStyle/>
          <a:p>
            <a:pPr indent="0" marL="0">
              <a:buNone/>
            </a:pPr>
            <a:r>
              <a:rPr lang="en-US" sz="3200" b="1" dirty="0">
                <a:solidFill>
                  <a:srgbClr val="1A2340"/>
                </a:solidFill>
                <a:latin typeface="Georgia" pitchFamily="34" charset="0"/>
                <a:ea typeface="Georgia" pitchFamily="34" charset="-122"/>
                <a:cs typeface="Georgia" pitchFamily="34" charset="-120"/>
              </a:rPr>
              <a:t>Employer partners.</a:t>
            </a:r>
            <a:endParaRPr lang="en-US" sz="3200" dirty="0"/>
          </a:p>
        </p:txBody>
      </p:sp>
      <p:sp>
        <p:nvSpPr>
          <p:cNvPr id="4" name="Shape 2"/>
          <p:cNvSpPr/>
          <p:nvPr/>
        </p:nvSpPr>
        <p:spPr>
          <a:xfrm>
            <a:off x="548640" y="2560320"/>
            <a:ext cx="2743200" cy="1371600"/>
          </a:xfrm>
          <a:prstGeom prst="rect">
            <a:avLst/>
          </a:prstGeom>
          <a:solidFill>
            <a:srgbClr val="F5EFE1"/>
          </a:solidFill>
          <a:ln w="12700">
            <a:solidFill>
              <a:srgbClr val="1A2340"/>
            </a:solidFill>
            <a:prstDash val="solid"/>
          </a:ln>
        </p:spPr>
      </p:sp>
      <p:sp>
        <p:nvSpPr>
          <p:cNvPr id="5" name="Text 3"/>
          <p:cNvSpPr/>
          <p:nvPr/>
        </p:nvSpPr>
        <p:spPr>
          <a:xfrm>
            <a:off x="685800" y="2926080"/>
            <a:ext cx="2468880" cy="731520"/>
          </a:xfrm>
          <a:prstGeom prst="rect">
            <a:avLst/>
          </a:prstGeom>
          <a:noFill/>
          <a:ln/>
        </p:spPr>
        <p:txBody>
          <a:bodyPr wrap="square" rtlCol="0" anchor="ctr"/>
          <a:lstStyle/>
          <a:p>
            <a:pPr algn="ctr" indent="0" marL="0">
              <a:buNone/>
            </a:pPr>
            <a:r>
              <a:rPr lang="en-US" sz="2200" b="1" dirty="0">
                <a:solidFill>
                  <a:srgbClr val="1A2340"/>
                </a:solidFill>
                <a:latin typeface="Georgia" pitchFamily="34" charset="0"/>
                <a:ea typeface="Georgia" pitchFamily="34" charset="-122"/>
                <a:cs typeface="Georgia" pitchFamily="34" charset="-120"/>
              </a:rPr>
              <a:t>Microsoft</a:t>
            </a:r>
            <a:endParaRPr lang="en-US" sz="2200" dirty="0"/>
          </a:p>
        </p:txBody>
      </p:sp>
      <p:sp>
        <p:nvSpPr>
          <p:cNvPr id="6" name="Shape 4"/>
          <p:cNvSpPr/>
          <p:nvPr/>
        </p:nvSpPr>
        <p:spPr>
          <a:xfrm>
            <a:off x="3429000" y="2560320"/>
            <a:ext cx="2743200" cy="1371600"/>
          </a:xfrm>
          <a:prstGeom prst="rect">
            <a:avLst/>
          </a:prstGeom>
          <a:solidFill>
            <a:srgbClr val="F5EFE1"/>
          </a:solidFill>
          <a:ln w="12700">
            <a:solidFill>
              <a:srgbClr val="1A2340"/>
            </a:solidFill>
            <a:prstDash val="solid"/>
          </a:ln>
        </p:spPr>
      </p:sp>
      <p:sp>
        <p:nvSpPr>
          <p:cNvPr id="7" name="Text 5"/>
          <p:cNvSpPr/>
          <p:nvPr/>
        </p:nvSpPr>
        <p:spPr>
          <a:xfrm>
            <a:off x="3566160" y="2926080"/>
            <a:ext cx="2468880" cy="731520"/>
          </a:xfrm>
          <a:prstGeom prst="rect">
            <a:avLst/>
          </a:prstGeom>
          <a:noFill/>
          <a:ln/>
        </p:spPr>
        <p:txBody>
          <a:bodyPr wrap="square" rtlCol="0" anchor="ctr"/>
          <a:lstStyle/>
          <a:p>
            <a:pPr algn="ctr" indent="0" marL="0">
              <a:buNone/>
            </a:pPr>
            <a:r>
              <a:rPr lang="en-US" sz="2200" b="1" dirty="0">
                <a:solidFill>
                  <a:srgbClr val="1A2340"/>
                </a:solidFill>
                <a:latin typeface="Georgia" pitchFamily="34" charset="0"/>
                <a:ea typeface="Georgia" pitchFamily="34" charset="-122"/>
                <a:cs typeface="Georgia" pitchFamily="34" charset="-120"/>
              </a:rPr>
              <a:t>Salesforce</a:t>
            </a:r>
            <a:endParaRPr lang="en-US" sz="2200" dirty="0"/>
          </a:p>
        </p:txBody>
      </p:sp>
      <p:sp>
        <p:nvSpPr>
          <p:cNvPr id="8" name="Shape 6"/>
          <p:cNvSpPr/>
          <p:nvPr/>
        </p:nvSpPr>
        <p:spPr>
          <a:xfrm>
            <a:off x="6309360" y="2560320"/>
            <a:ext cx="2743200" cy="1371600"/>
          </a:xfrm>
          <a:prstGeom prst="rect">
            <a:avLst/>
          </a:prstGeom>
          <a:solidFill>
            <a:srgbClr val="F5EFE1"/>
          </a:solidFill>
          <a:ln w="12700">
            <a:solidFill>
              <a:srgbClr val="1A2340"/>
            </a:solidFill>
            <a:prstDash val="solid"/>
          </a:ln>
        </p:spPr>
      </p:sp>
      <p:sp>
        <p:nvSpPr>
          <p:cNvPr id="9" name="Text 7"/>
          <p:cNvSpPr/>
          <p:nvPr/>
        </p:nvSpPr>
        <p:spPr>
          <a:xfrm>
            <a:off x="6446520" y="2926080"/>
            <a:ext cx="2468880" cy="731520"/>
          </a:xfrm>
          <a:prstGeom prst="rect">
            <a:avLst/>
          </a:prstGeom>
          <a:noFill/>
          <a:ln/>
        </p:spPr>
        <p:txBody>
          <a:bodyPr wrap="square" rtlCol="0" anchor="ctr"/>
          <a:lstStyle/>
          <a:p>
            <a:pPr algn="ctr" indent="0" marL="0">
              <a:buNone/>
            </a:pPr>
            <a:r>
              <a:rPr lang="en-US" sz="2200" b="1" dirty="0">
                <a:solidFill>
                  <a:srgbClr val="1A2340"/>
                </a:solidFill>
                <a:latin typeface="Georgia" pitchFamily="34" charset="0"/>
                <a:ea typeface="Georgia" pitchFamily="34" charset="-122"/>
                <a:cs typeface="Georgia" pitchFamily="34" charset="-120"/>
              </a:rPr>
              <a:t>Walmart</a:t>
            </a:r>
            <a:endParaRPr lang="en-US" sz="2200" dirty="0"/>
          </a:p>
        </p:txBody>
      </p:sp>
      <p:sp>
        <p:nvSpPr>
          <p:cNvPr id="10" name="Shape 8"/>
          <p:cNvSpPr/>
          <p:nvPr/>
        </p:nvSpPr>
        <p:spPr>
          <a:xfrm>
            <a:off x="9189720" y="2560320"/>
            <a:ext cx="2743200" cy="1371600"/>
          </a:xfrm>
          <a:prstGeom prst="rect">
            <a:avLst/>
          </a:prstGeom>
          <a:solidFill>
            <a:srgbClr val="F5EFE1"/>
          </a:solidFill>
          <a:ln w="12700">
            <a:solidFill>
              <a:srgbClr val="1A2340"/>
            </a:solidFill>
            <a:prstDash val="solid"/>
          </a:ln>
        </p:spPr>
      </p:sp>
      <p:sp>
        <p:nvSpPr>
          <p:cNvPr id="11" name="Text 9"/>
          <p:cNvSpPr/>
          <p:nvPr/>
        </p:nvSpPr>
        <p:spPr>
          <a:xfrm>
            <a:off x="9326880" y="2926080"/>
            <a:ext cx="2468880" cy="731520"/>
          </a:xfrm>
          <a:prstGeom prst="rect">
            <a:avLst/>
          </a:prstGeom>
          <a:noFill/>
          <a:ln/>
        </p:spPr>
        <p:txBody>
          <a:bodyPr wrap="square" rtlCol="0" anchor="ctr"/>
          <a:lstStyle/>
          <a:p>
            <a:pPr algn="ctr" indent="0" marL="0">
              <a:buNone/>
            </a:pPr>
            <a:r>
              <a:rPr lang="en-US" sz="2200" b="1" dirty="0">
                <a:solidFill>
                  <a:srgbClr val="1A2340"/>
                </a:solidFill>
                <a:latin typeface="Georgia" pitchFamily="34" charset="0"/>
                <a:ea typeface="Georgia" pitchFamily="34" charset="-122"/>
                <a:cs typeface="Georgia" pitchFamily="34" charset="-120"/>
              </a:rPr>
              <a:t>Visa</a:t>
            </a:r>
            <a:endParaRPr lang="en-US" sz="2200" dirty="0"/>
          </a:p>
        </p:txBody>
      </p:sp>
      <p:sp>
        <p:nvSpPr>
          <p:cNvPr id="12" name="Shape 10"/>
          <p:cNvSpPr/>
          <p:nvPr/>
        </p:nvSpPr>
        <p:spPr>
          <a:xfrm>
            <a:off x="548640" y="4206240"/>
            <a:ext cx="2743200" cy="1371600"/>
          </a:xfrm>
          <a:prstGeom prst="rect">
            <a:avLst/>
          </a:prstGeom>
          <a:solidFill>
            <a:srgbClr val="F5EFE1"/>
          </a:solidFill>
          <a:ln w="12700">
            <a:solidFill>
              <a:srgbClr val="1A2340"/>
            </a:solidFill>
            <a:prstDash val="solid"/>
          </a:ln>
        </p:spPr>
      </p:sp>
      <p:sp>
        <p:nvSpPr>
          <p:cNvPr id="13" name="Text 11"/>
          <p:cNvSpPr/>
          <p:nvPr/>
        </p:nvSpPr>
        <p:spPr>
          <a:xfrm>
            <a:off x="685800" y="4572000"/>
            <a:ext cx="2468880" cy="731520"/>
          </a:xfrm>
          <a:prstGeom prst="rect">
            <a:avLst/>
          </a:prstGeom>
          <a:noFill/>
          <a:ln/>
        </p:spPr>
        <p:txBody>
          <a:bodyPr wrap="square" rtlCol="0" anchor="ctr"/>
          <a:lstStyle/>
          <a:p>
            <a:pPr algn="ctr" indent="0" marL="0">
              <a:buNone/>
            </a:pPr>
            <a:r>
              <a:rPr lang="en-US" sz="2200" b="1" dirty="0">
                <a:solidFill>
                  <a:srgbClr val="1A2340"/>
                </a:solidFill>
                <a:latin typeface="Georgia" pitchFamily="34" charset="0"/>
                <a:ea typeface="Georgia" pitchFamily="34" charset="-122"/>
                <a:cs typeface="Georgia" pitchFamily="34" charset="-120"/>
              </a:rPr>
              <a:t>Indeed</a:t>
            </a:r>
            <a:endParaRPr lang="en-US" sz="2200" dirty="0"/>
          </a:p>
        </p:txBody>
      </p:sp>
      <p:sp>
        <p:nvSpPr>
          <p:cNvPr id="14" name="Shape 12"/>
          <p:cNvSpPr/>
          <p:nvPr/>
        </p:nvSpPr>
        <p:spPr>
          <a:xfrm>
            <a:off x="3429000" y="4206240"/>
            <a:ext cx="2743200" cy="1371600"/>
          </a:xfrm>
          <a:prstGeom prst="rect">
            <a:avLst/>
          </a:prstGeom>
          <a:solidFill>
            <a:srgbClr val="F5EFE1"/>
          </a:solidFill>
          <a:ln w="12700">
            <a:solidFill>
              <a:srgbClr val="1A2340"/>
            </a:solidFill>
            <a:prstDash val="solid"/>
          </a:ln>
        </p:spPr>
      </p:sp>
      <p:sp>
        <p:nvSpPr>
          <p:cNvPr id="15" name="Text 13"/>
          <p:cNvSpPr/>
          <p:nvPr/>
        </p:nvSpPr>
        <p:spPr>
          <a:xfrm>
            <a:off x="3566160" y="4572000"/>
            <a:ext cx="2468880" cy="731520"/>
          </a:xfrm>
          <a:prstGeom prst="rect">
            <a:avLst/>
          </a:prstGeom>
          <a:noFill/>
          <a:ln/>
        </p:spPr>
        <p:txBody>
          <a:bodyPr wrap="square" rtlCol="0" anchor="ctr"/>
          <a:lstStyle/>
          <a:p>
            <a:pPr algn="ctr" indent="0" marL="0">
              <a:buNone/>
            </a:pPr>
            <a:r>
              <a:rPr lang="en-US" sz="2200" b="1" dirty="0">
                <a:solidFill>
                  <a:srgbClr val="1A2340"/>
                </a:solidFill>
                <a:latin typeface="Georgia" pitchFamily="34" charset="0"/>
                <a:ea typeface="Georgia" pitchFamily="34" charset="-122"/>
                <a:cs typeface="Georgia" pitchFamily="34" charset="-120"/>
              </a:rPr>
              <a:t>Red Bull</a:t>
            </a:r>
            <a:endParaRPr lang="en-US" sz="2200" dirty="0"/>
          </a:p>
        </p:txBody>
      </p:sp>
      <p:sp>
        <p:nvSpPr>
          <p:cNvPr id="16" name="Shape 14"/>
          <p:cNvSpPr/>
          <p:nvPr/>
        </p:nvSpPr>
        <p:spPr>
          <a:xfrm>
            <a:off x="6309360" y="4206240"/>
            <a:ext cx="2743200" cy="1371600"/>
          </a:xfrm>
          <a:prstGeom prst="rect">
            <a:avLst/>
          </a:prstGeom>
          <a:solidFill>
            <a:srgbClr val="F5EFE1"/>
          </a:solidFill>
          <a:ln w="12700">
            <a:solidFill>
              <a:srgbClr val="1A2340"/>
            </a:solidFill>
            <a:prstDash val="solid"/>
          </a:ln>
        </p:spPr>
      </p:sp>
      <p:sp>
        <p:nvSpPr>
          <p:cNvPr id="17" name="Text 15"/>
          <p:cNvSpPr/>
          <p:nvPr/>
        </p:nvSpPr>
        <p:spPr>
          <a:xfrm>
            <a:off x="6446520" y="4572000"/>
            <a:ext cx="2468880" cy="731520"/>
          </a:xfrm>
          <a:prstGeom prst="rect">
            <a:avLst/>
          </a:prstGeom>
          <a:noFill/>
          <a:ln/>
        </p:spPr>
        <p:txBody>
          <a:bodyPr wrap="square" rtlCol="0" anchor="ctr"/>
          <a:lstStyle/>
          <a:p>
            <a:pPr algn="ctr" indent="0" marL="0">
              <a:buNone/>
            </a:pPr>
            <a:r>
              <a:rPr lang="en-US" sz="2200" b="1" dirty="0">
                <a:solidFill>
                  <a:srgbClr val="1A2340"/>
                </a:solidFill>
                <a:latin typeface="Georgia" pitchFamily="34" charset="0"/>
                <a:ea typeface="Georgia" pitchFamily="34" charset="-122"/>
                <a:cs typeface="Georgia" pitchFamily="34" charset="-120"/>
              </a:rPr>
              <a:t>Shutterstock</a:t>
            </a:r>
            <a:endParaRPr lang="en-US" sz="2200" dirty="0"/>
          </a:p>
        </p:txBody>
      </p:sp>
      <p:sp>
        <p:nvSpPr>
          <p:cNvPr id="18" name="Text 16"/>
          <p:cNvSpPr/>
          <p:nvPr/>
        </p:nvSpPr>
        <p:spPr>
          <a:xfrm>
            <a:off x="548640" y="6035040"/>
            <a:ext cx="10972800" cy="365760"/>
          </a:xfrm>
          <a:prstGeom prst="rect">
            <a:avLst/>
          </a:prstGeom>
          <a:noFill/>
          <a:ln/>
        </p:spPr>
        <p:txBody>
          <a:bodyPr wrap="square" rtlCol="0" anchor="ctr"/>
          <a:lstStyle/>
          <a:p>
            <a:pPr indent="0" marL="0">
              <a:buNone/>
            </a:pPr>
            <a:r>
              <a:rPr lang="en-US" sz="1100" i="1" dirty="0">
                <a:solidFill>
                  <a:srgbClr val="1A2340"/>
                </a:solidFill>
                <a:latin typeface="Calibri" pitchFamily="34" charset="0"/>
                <a:ea typeface="Calibri" pitchFamily="34" charset="-122"/>
                <a:cs typeface="Calibri" pitchFamily="34" charset="-120"/>
              </a:rPr>
              <a:t>Funders: GitLab Foundation · Truist Foundation</a:t>
            </a:r>
            <a:endParaRPr lang="en-US" sz="1100" dirty="0"/>
          </a:p>
        </p:txBody>
      </p:sp>
      <p:sp>
        <p:nvSpPr>
          <p:cNvPr id="19" name="Text 17"/>
          <p:cNvSpPr/>
          <p:nvPr/>
        </p:nvSpPr>
        <p:spPr>
          <a:xfrm>
            <a:off x="10515600" y="6400800"/>
            <a:ext cx="1188720" cy="274320"/>
          </a:xfrm>
          <a:prstGeom prst="rect">
            <a:avLst/>
          </a:prstGeom>
          <a:noFill/>
          <a:ln/>
        </p:spPr>
        <p:txBody>
          <a:bodyPr wrap="square" rtlCol="0" anchor="ctr"/>
          <a:lstStyle/>
          <a:p>
            <a:pPr algn="r" indent="0" marL="0">
              <a:buNone/>
            </a:pPr>
            <a:r>
              <a:rPr lang="en-US" sz="1000" dirty="0">
                <a:solidFill>
                  <a:srgbClr val="1A2340"/>
                </a:solidFill>
                <a:latin typeface="Calibri" pitchFamily="34" charset="0"/>
                <a:ea typeface="Calibri" pitchFamily="34" charset="-122"/>
                <a:cs typeface="Calibri" pitchFamily="34" charset="-120"/>
              </a:rPr>
              <a:t>17 / 20</a:t>
            </a:r>
            <a:endParaRPr lang="en-US" sz="1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1A2340"/>
        </a:solidFill>
      </p:bgPr>
    </p:bg>
    <p:spTree>
      <p:nvGrpSpPr>
        <p:cNvPr id="1" name=""/>
        <p:cNvGrpSpPr/>
        <p:nvPr/>
      </p:nvGrpSpPr>
      <p:grpSpPr>
        <a:xfrm>
          <a:off x="0" y="0"/>
          <a:ext cx="0" cy="0"/>
          <a:chOff x="0" y="0"/>
          <a:chExt cx="0" cy="0"/>
        </a:xfrm>
      </p:grpSpPr>
      <p:sp>
        <p:nvSpPr>
          <p:cNvPr id="2" name="Text 0"/>
          <p:cNvSpPr/>
          <p:nvPr/>
        </p:nvSpPr>
        <p:spPr>
          <a:xfrm>
            <a:off x="548640" y="457200"/>
            <a:ext cx="10972800" cy="365760"/>
          </a:xfrm>
          <a:prstGeom prst="rect">
            <a:avLst/>
          </a:prstGeom>
          <a:noFill/>
          <a:ln/>
        </p:spPr>
        <p:txBody>
          <a:bodyPr wrap="square" rtlCol="0" anchor="ctr"/>
          <a:lstStyle/>
          <a:p>
            <a:pPr indent="0" marL="0">
              <a:buNone/>
            </a:pPr>
            <a:r>
              <a:rPr lang="en-US" sz="1200" b="1" spc="400" kern="0" dirty="0">
                <a:solidFill>
                  <a:srgbClr val="F58A3D"/>
                </a:solidFill>
                <a:latin typeface="Calibri" pitchFamily="34" charset="0"/>
                <a:ea typeface="Calibri" pitchFamily="34" charset="-122"/>
                <a:cs typeface="Calibri" pitchFamily="34" charset="-120"/>
              </a:rPr>
              <a:t>06  ·  COMING UP NEXT</a:t>
            </a:r>
            <a:endParaRPr lang="en-US" sz="1200" dirty="0"/>
          </a:p>
        </p:txBody>
      </p:sp>
      <p:sp>
        <p:nvSpPr>
          <p:cNvPr id="3" name="Text 1"/>
          <p:cNvSpPr/>
          <p:nvPr/>
        </p:nvSpPr>
        <p:spPr>
          <a:xfrm>
            <a:off x="548640" y="914400"/>
            <a:ext cx="10972800" cy="914400"/>
          </a:xfrm>
          <a:prstGeom prst="rect">
            <a:avLst/>
          </a:prstGeom>
          <a:noFill/>
          <a:ln/>
        </p:spPr>
        <p:txBody>
          <a:bodyPr wrap="square" rtlCol="0" anchor="ctr"/>
          <a:lstStyle/>
          <a:p>
            <a:pPr indent="0" marL="0">
              <a:buNone/>
            </a:pPr>
            <a:r>
              <a:rPr lang="en-US" sz="4400" b="1" dirty="0">
                <a:solidFill>
                  <a:srgbClr val="F5EFE1"/>
                </a:solidFill>
                <a:latin typeface="Georgia" pitchFamily="34" charset="0"/>
                <a:ea typeface="Georgia" pitchFamily="34" charset="-122"/>
                <a:cs typeface="Georgia" pitchFamily="34" charset="-120"/>
              </a:rPr>
              <a:t>Ascend Aerospace</a:t>
            </a:r>
            <a:endParaRPr lang="en-US" sz="4400" dirty="0"/>
          </a:p>
        </p:txBody>
      </p:sp>
      <p:sp>
        <p:nvSpPr>
          <p:cNvPr id="4" name="Text 2"/>
          <p:cNvSpPr/>
          <p:nvPr/>
        </p:nvSpPr>
        <p:spPr>
          <a:xfrm>
            <a:off x="548640" y="1828800"/>
            <a:ext cx="10972800" cy="640080"/>
          </a:xfrm>
          <a:prstGeom prst="rect">
            <a:avLst/>
          </a:prstGeom>
          <a:noFill/>
          <a:ln/>
        </p:spPr>
        <p:txBody>
          <a:bodyPr wrap="square" rtlCol="0" anchor="ctr"/>
          <a:lstStyle/>
          <a:p>
            <a:pPr indent="0" marL="0">
              <a:buNone/>
            </a:pPr>
            <a:r>
              <a:rPr lang="en-US" sz="2200" i="1" dirty="0">
                <a:solidFill>
                  <a:srgbClr val="F2B8B5"/>
                </a:solidFill>
                <a:latin typeface="Georgia" pitchFamily="34" charset="0"/>
                <a:ea typeface="Georgia" pitchFamily="34" charset="-122"/>
                <a:cs typeface="Georgia" pitchFamily="34" charset="-120"/>
              </a:rPr>
              <a:t>Career pathways for Disabled talent.</a:t>
            </a:r>
            <a:endParaRPr lang="en-US" sz="2200" dirty="0"/>
          </a:p>
        </p:txBody>
      </p:sp>
      <p:sp>
        <p:nvSpPr>
          <p:cNvPr id="5" name="Text 3"/>
          <p:cNvSpPr/>
          <p:nvPr/>
        </p:nvSpPr>
        <p:spPr>
          <a:xfrm>
            <a:off x="548640" y="2743200"/>
            <a:ext cx="10515600" cy="1463040"/>
          </a:xfrm>
          <a:prstGeom prst="rect">
            <a:avLst/>
          </a:prstGeom>
          <a:noFill/>
          <a:ln/>
        </p:spPr>
        <p:txBody>
          <a:bodyPr wrap="square" rtlCol="0" anchor="ctr"/>
          <a:lstStyle/>
          <a:p>
            <a:pPr indent="0" marL="0">
              <a:buNone/>
            </a:pPr>
            <a:r>
              <a:rPr lang="en-US" sz="1300" dirty="0">
                <a:solidFill>
                  <a:srgbClr val="F5EFE1"/>
                </a:solidFill>
                <a:latin typeface="Calibri" pitchFamily="34" charset="0"/>
                <a:ea typeface="Calibri" pitchFamily="34" charset="-122"/>
                <a:cs typeface="Calibri" pitchFamily="34" charset="-120"/>
              </a:rPr>
              <a:t>Ascend Aerospace applies Making Space's proven Ascend Fellowship model to the aerospace industry, connecting Disabled professionals, including a strong population of Disabled veterans with directly transferable skills, to an industry facing a well-documented talent shortage.</a:t>
            </a:r>
            <a:endParaRPr lang="en-US" sz="1300" dirty="0"/>
          </a:p>
        </p:txBody>
      </p:sp>
      <p:sp>
        <p:nvSpPr>
          <p:cNvPr id="6" name="Text 4"/>
          <p:cNvSpPr/>
          <p:nvPr/>
        </p:nvSpPr>
        <p:spPr>
          <a:xfrm>
            <a:off x="548640" y="4114800"/>
            <a:ext cx="10515600" cy="2194560"/>
          </a:xfrm>
          <a:prstGeom prst="rect">
            <a:avLst/>
          </a:prstGeom>
          <a:noFill/>
          <a:ln/>
        </p:spPr>
        <p:txBody>
          <a:bodyPr wrap="square" rtlCol="0" anchor="ctr"/>
          <a:lstStyle/>
          <a:p>
            <a:pPr indent="0" marL="0">
              <a:buNone/>
            </a:pPr>
            <a:r>
              <a:rPr lang="en-US" sz="1300" dirty="0">
                <a:solidFill>
                  <a:srgbClr val="F5EFE1"/>
                </a:solidFill>
                <a:latin typeface="Calibri" pitchFamily="34" charset="0"/>
                <a:ea typeface="Calibri" pitchFamily="34" charset="-122"/>
                <a:cs typeface="Calibri" pitchFamily="34" charset="-120"/>
              </a:rPr>
              <a:t>Over a 12-month, cohort-based program, participants receive role-aligned accessible training across three in-demand career clusters (Software / IT / Cybersecurity, Program / Operations / Business, and Technicians / Skilled Trades), paired with industry mentorship, work-based learning, paid apprenticeships, and Safe-to-Earn benefits navigation so that earning income doesn't put essential support at risk.</a:t>
            </a:r>
            <a:endParaRPr lang="en-US" sz="1300" dirty="0"/>
          </a:p>
        </p:txBody>
      </p:sp>
      <p:sp>
        <p:nvSpPr>
          <p:cNvPr id="7" name="Text 5"/>
          <p:cNvSpPr/>
          <p:nvPr/>
        </p:nvSpPr>
        <p:spPr>
          <a:xfrm>
            <a:off x="10515600" y="6400800"/>
            <a:ext cx="1188720" cy="274320"/>
          </a:xfrm>
          <a:prstGeom prst="rect">
            <a:avLst/>
          </a:prstGeom>
          <a:noFill/>
          <a:ln/>
        </p:spPr>
        <p:txBody>
          <a:bodyPr wrap="square" rtlCol="0" anchor="ctr"/>
          <a:lstStyle/>
          <a:p>
            <a:pPr algn="r" indent="0" marL="0">
              <a:buNone/>
            </a:pPr>
            <a:r>
              <a:rPr lang="en-US" sz="1000" dirty="0">
                <a:solidFill>
                  <a:srgbClr val="F5EFE1"/>
                </a:solidFill>
                <a:latin typeface="Calibri" pitchFamily="34" charset="0"/>
                <a:ea typeface="Calibri" pitchFamily="34" charset="-122"/>
                <a:cs typeface="Calibri" pitchFamily="34" charset="-120"/>
              </a:rPr>
              <a:t>18 / 20</a:t>
            </a:r>
            <a:endParaRPr lang="en-US" sz="1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5EFE1"/>
        </a:solidFill>
      </p:bgPr>
    </p:bg>
    <p:spTree>
      <p:nvGrpSpPr>
        <p:cNvPr id="1" name=""/>
        <p:cNvGrpSpPr/>
        <p:nvPr/>
      </p:nvGrpSpPr>
      <p:grpSpPr>
        <a:xfrm>
          <a:off x="0" y="0"/>
          <a:ext cx="0" cy="0"/>
          <a:chOff x="0" y="0"/>
          <a:chExt cx="0" cy="0"/>
        </a:xfrm>
      </p:grpSpPr>
      <p:sp>
        <p:nvSpPr>
          <p:cNvPr id="2" name="Text 0"/>
          <p:cNvSpPr/>
          <p:nvPr/>
        </p:nvSpPr>
        <p:spPr>
          <a:xfrm>
            <a:off x="548640" y="457200"/>
            <a:ext cx="10972800" cy="365760"/>
          </a:xfrm>
          <a:prstGeom prst="rect">
            <a:avLst/>
          </a:prstGeom>
          <a:noFill/>
          <a:ln/>
        </p:spPr>
        <p:txBody>
          <a:bodyPr wrap="square" rtlCol="0" anchor="ctr"/>
          <a:lstStyle/>
          <a:p>
            <a:pPr indent="0" marL="0">
              <a:buNone/>
            </a:pPr>
            <a:r>
              <a:rPr lang="en-US" sz="1200" b="1" spc="400" kern="0" dirty="0">
                <a:solidFill>
                  <a:srgbClr val="1A2340"/>
                </a:solidFill>
                <a:latin typeface="Calibri" pitchFamily="34" charset="0"/>
                <a:ea typeface="Calibri" pitchFamily="34" charset="-122"/>
                <a:cs typeface="Calibri" pitchFamily="34" charset="-120"/>
              </a:rPr>
              <a:t>ASCEND AEROSPACE  ·  AT A GLANCE</a:t>
            </a:r>
            <a:endParaRPr lang="en-US" sz="1200" dirty="0"/>
          </a:p>
        </p:txBody>
      </p:sp>
      <p:sp>
        <p:nvSpPr>
          <p:cNvPr id="3" name="Text 1"/>
          <p:cNvSpPr/>
          <p:nvPr/>
        </p:nvSpPr>
        <p:spPr>
          <a:xfrm>
            <a:off x="548640" y="1005840"/>
            <a:ext cx="10972800" cy="822960"/>
          </a:xfrm>
          <a:prstGeom prst="rect">
            <a:avLst/>
          </a:prstGeom>
          <a:noFill/>
          <a:ln/>
        </p:spPr>
        <p:txBody>
          <a:bodyPr wrap="square" rtlCol="0" anchor="ctr"/>
          <a:lstStyle/>
          <a:p>
            <a:pPr indent="0" marL="0">
              <a:buNone/>
            </a:pPr>
            <a:r>
              <a:rPr lang="en-US" sz="3200" b="1" dirty="0">
                <a:solidFill>
                  <a:srgbClr val="1A2340"/>
                </a:solidFill>
                <a:latin typeface="Georgia" pitchFamily="34" charset="0"/>
                <a:ea typeface="Georgia" pitchFamily="34" charset="-122"/>
                <a:cs typeface="Georgia" pitchFamily="34" charset="-120"/>
              </a:rPr>
              <a:t>At a glance.</a:t>
            </a:r>
            <a:endParaRPr lang="en-US" sz="3200" dirty="0"/>
          </a:p>
        </p:txBody>
      </p:sp>
      <p:sp>
        <p:nvSpPr>
          <p:cNvPr id="4" name="Text 2"/>
          <p:cNvSpPr/>
          <p:nvPr/>
        </p:nvSpPr>
        <p:spPr>
          <a:xfrm>
            <a:off x="548640" y="2286000"/>
            <a:ext cx="3017520" cy="548640"/>
          </a:xfrm>
          <a:prstGeom prst="rect">
            <a:avLst/>
          </a:prstGeom>
          <a:noFill/>
          <a:ln/>
        </p:spPr>
        <p:txBody>
          <a:bodyPr wrap="square" rtlCol="0" anchor="ctr"/>
          <a:lstStyle/>
          <a:p>
            <a:pPr indent="0" marL="0">
              <a:buNone/>
            </a:pPr>
            <a:r>
              <a:rPr lang="en-US" sz="1100" b="1" dirty="0">
                <a:solidFill>
                  <a:srgbClr val="F58A3D"/>
                </a:solidFill>
                <a:latin typeface="Calibri" pitchFamily="34" charset="0"/>
                <a:ea typeface="Calibri" pitchFamily="34" charset="-122"/>
                <a:cs typeface="Calibri" pitchFamily="34" charset="-120"/>
              </a:rPr>
              <a:t>Program length</a:t>
            </a:r>
            <a:endParaRPr lang="en-US" sz="1100" dirty="0"/>
          </a:p>
        </p:txBody>
      </p:sp>
      <p:sp>
        <p:nvSpPr>
          <p:cNvPr id="5" name="Text 3"/>
          <p:cNvSpPr/>
          <p:nvPr/>
        </p:nvSpPr>
        <p:spPr>
          <a:xfrm>
            <a:off x="3657600" y="2286000"/>
            <a:ext cx="8229600" cy="548640"/>
          </a:xfrm>
          <a:prstGeom prst="rect">
            <a:avLst/>
          </a:prstGeom>
          <a:noFill/>
          <a:ln/>
        </p:spPr>
        <p:txBody>
          <a:bodyPr wrap="square" rtlCol="0" anchor="ctr"/>
          <a:lstStyle/>
          <a:p>
            <a:pPr indent="0" marL="0">
              <a:buNone/>
            </a:pPr>
            <a:r>
              <a:rPr lang="en-US" sz="1500" dirty="0">
                <a:solidFill>
                  <a:srgbClr val="1A2340"/>
                </a:solidFill>
                <a:latin typeface="Georgia" pitchFamily="34" charset="0"/>
                <a:ea typeface="Georgia" pitchFamily="34" charset="-122"/>
                <a:cs typeface="Georgia" pitchFamily="34" charset="-120"/>
              </a:rPr>
              <a:t>12-month cohort</a:t>
            </a:r>
            <a:endParaRPr lang="en-US" sz="1500" dirty="0"/>
          </a:p>
        </p:txBody>
      </p:sp>
      <p:sp>
        <p:nvSpPr>
          <p:cNvPr id="6" name="Shape 4"/>
          <p:cNvSpPr/>
          <p:nvPr/>
        </p:nvSpPr>
        <p:spPr>
          <a:xfrm>
            <a:off x="548640" y="2852928"/>
            <a:ext cx="11155680" cy="0"/>
          </a:xfrm>
          <a:prstGeom prst="line">
            <a:avLst/>
          </a:prstGeom>
          <a:noFill/>
          <a:ln w="6350">
            <a:solidFill>
              <a:srgbClr val="1A2340"/>
            </a:solidFill>
            <a:prstDash val="solid"/>
          </a:ln>
        </p:spPr>
      </p:sp>
      <p:sp>
        <p:nvSpPr>
          <p:cNvPr id="7" name="Text 5"/>
          <p:cNvSpPr/>
          <p:nvPr/>
        </p:nvSpPr>
        <p:spPr>
          <a:xfrm>
            <a:off x="548640" y="2944368"/>
            <a:ext cx="3017520" cy="548640"/>
          </a:xfrm>
          <a:prstGeom prst="rect">
            <a:avLst/>
          </a:prstGeom>
          <a:noFill/>
          <a:ln/>
        </p:spPr>
        <p:txBody>
          <a:bodyPr wrap="square" rtlCol="0" anchor="ctr"/>
          <a:lstStyle/>
          <a:p>
            <a:pPr indent="0" marL="0">
              <a:buNone/>
            </a:pPr>
            <a:r>
              <a:rPr lang="en-US" sz="1100" b="1" dirty="0">
                <a:solidFill>
                  <a:srgbClr val="F58A3D"/>
                </a:solidFill>
                <a:latin typeface="Calibri" pitchFamily="34" charset="0"/>
                <a:ea typeface="Calibri" pitchFamily="34" charset="-122"/>
                <a:cs typeface="Calibri" pitchFamily="34" charset="-120"/>
              </a:rPr>
              <a:t>Target participants</a:t>
            </a:r>
            <a:endParaRPr lang="en-US" sz="1100" dirty="0"/>
          </a:p>
        </p:txBody>
      </p:sp>
      <p:sp>
        <p:nvSpPr>
          <p:cNvPr id="8" name="Text 6"/>
          <p:cNvSpPr/>
          <p:nvPr/>
        </p:nvSpPr>
        <p:spPr>
          <a:xfrm>
            <a:off x="3657600" y="2944368"/>
            <a:ext cx="8229600" cy="548640"/>
          </a:xfrm>
          <a:prstGeom prst="rect">
            <a:avLst/>
          </a:prstGeom>
          <a:noFill/>
          <a:ln/>
        </p:spPr>
        <p:txBody>
          <a:bodyPr wrap="square" rtlCol="0" anchor="ctr"/>
          <a:lstStyle/>
          <a:p>
            <a:pPr indent="0" marL="0">
              <a:buNone/>
            </a:pPr>
            <a:r>
              <a:rPr lang="en-US" sz="1500" dirty="0">
                <a:solidFill>
                  <a:srgbClr val="1A2340"/>
                </a:solidFill>
                <a:latin typeface="Georgia" pitchFamily="34" charset="0"/>
                <a:ea typeface="Georgia" pitchFamily="34" charset="-122"/>
                <a:cs typeface="Georgia" pitchFamily="34" charset="-120"/>
              </a:rPr>
              <a:t>100 Disabled professionals</a:t>
            </a:r>
            <a:endParaRPr lang="en-US" sz="1500" dirty="0"/>
          </a:p>
        </p:txBody>
      </p:sp>
      <p:sp>
        <p:nvSpPr>
          <p:cNvPr id="9" name="Shape 7"/>
          <p:cNvSpPr/>
          <p:nvPr/>
        </p:nvSpPr>
        <p:spPr>
          <a:xfrm>
            <a:off x="548640" y="3511296"/>
            <a:ext cx="11155680" cy="0"/>
          </a:xfrm>
          <a:prstGeom prst="line">
            <a:avLst/>
          </a:prstGeom>
          <a:noFill/>
          <a:ln w="6350">
            <a:solidFill>
              <a:srgbClr val="1A2340"/>
            </a:solidFill>
            <a:prstDash val="solid"/>
          </a:ln>
        </p:spPr>
      </p:sp>
      <p:sp>
        <p:nvSpPr>
          <p:cNvPr id="10" name="Text 8"/>
          <p:cNvSpPr/>
          <p:nvPr/>
        </p:nvSpPr>
        <p:spPr>
          <a:xfrm>
            <a:off x="548640" y="3602736"/>
            <a:ext cx="3017520" cy="548640"/>
          </a:xfrm>
          <a:prstGeom prst="rect">
            <a:avLst/>
          </a:prstGeom>
          <a:noFill/>
          <a:ln/>
        </p:spPr>
        <p:txBody>
          <a:bodyPr wrap="square" rtlCol="0" anchor="ctr"/>
          <a:lstStyle/>
          <a:p>
            <a:pPr indent="0" marL="0">
              <a:buNone/>
            </a:pPr>
            <a:r>
              <a:rPr lang="en-US" sz="1100" b="1" dirty="0">
                <a:solidFill>
                  <a:srgbClr val="F58A3D"/>
                </a:solidFill>
                <a:latin typeface="Calibri" pitchFamily="34" charset="0"/>
                <a:ea typeface="Calibri" pitchFamily="34" charset="-122"/>
                <a:cs typeface="Calibri" pitchFamily="34" charset="-120"/>
              </a:rPr>
              <a:t>Career clusters</a:t>
            </a:r>
            <a:endParaRPr lang="en-US" sz="1100" dirty="0"/>
          </a:p>
        </p:txBody>
      </p:sp>
      <p:sp>
        <p:nvSpPr>
          <p:cNvPr id="11" name="Text 9"/>
          <p:cNvSpPr/>
          <p:nvPr/>
        </p:nvSpPr>
        <p:spPr>
          <a:xfrm>
            <a:off x="3657600" y="3602736"/>
            <a:ext cx="8229600" cy="548640"/>
          </a:xfrm>
          <a:prstGeom prst="rect">
            <a:avLst/>
          </a:prstGeom>
          <a:noFill/>
          <a:ln/>
        </p:spPr>
        <p:txBody>
          <a:bodyPr wrap="square" rtlCol="0" anchor="ctr"/>
          <a:lstStyle/>
          <a:p>
            <a:pPr indent="0" marL="0">
              <a:buNone/>
            </a:pPr>
            <a:r>
              <a:rPr lang="en-US" sz="1500" dirty="0">
                <a:solidFill>
                  <a:srgbClr val="1A2340"/>
                </a:solidFill>
                <a:latin typeface="Georgia" pitchFamily="34" charset="0"/>
                <a:ea typeface="Georgia" pitchFamily="34" charset="-122"/>
                <a:cs typeface="Georgia" pitchFamily="34" charset="-120"/>
              </a:rPr>
              <a:t>Software / IT / Cyber · Program / Ops / Business · Technicians / Skilled Trades</a:t>
            </a:r>
            <a:endParaRPr lang="en-US" sz="1500" dirty="0"/>
          </a:p>
        </p:txBody>
      </p:sp>
      <p:sp>
        <p:nvSpPr>
          <p:cNvPr id="12" name="Shape 10"/>
          <p:cNvSpPr/>
          <p:nvPr/>
        </p:nvSpPr>
        <p:spPr>
          <a:xfrm>
            <a:off x="548640" y="4169664"/>
            <a:ext cx="11155680" cy="0"/>
          </a:xfrm>
          <a:prstGeom prst="line">
            <a:avLst/>
          </a:prstGeom>
          <a:noFill/>
          <a:ln w="6350">
            <a:solidFill>
              <a:srgbClr val="1A2340"/>
            </a:solidFill>
            <a:prstDash val="solid"/>
          </a:ln>
        </p:spPr>
      </p:sp>
      <p:sp>
        <p:nvSpPr>
          <p:cNvPr id="13" name="Text 11"/>
          <p:cNvSpPr/>
          <p:nvPr/>
        </p:nvSpPr>
        <p:spPr>
          <a:xfrm>
            <a:off x="548640" y="4261104"/>
            <a:ext cx="3017520" cy="548640"/>
          </a:xfrm>
          <a:prstGeom prst="rect">
            <a:avLst/>
          </a:prstGeom>
          <a:noFill/>
          <a:ln/>
        </p:spPr>
        <p:txBody>
          <a:bodyPr wrap="square" rtlCol="0" anchor="ctr"/>
          <a:lstStyle/>
          <a:p>
            <a:pPr indent="0" marL="0">
              <a:buNone/>
            </a:pPr>
            <a:r>
              <a:rPr lang="en-US" sz="1100" b="1" dirty="0">
                <a:solidFill>
                  <a:srgbClr val="F58A3D"/>
                </a:solidFill>
                <a:latin typeface="Calibri" pitchFamily="34" charset="0"/>
                <a:ea typeface="Calibri" pitchFamily="34" charset="-122"/>
                <a:cs typeface="Calibri" pitchFamily="34" charset="-120"/>
              </a:rPr>
              <a:t>Delivery</a:t>
            </a:r>
            <a:endParaRPr lang="en-US" sz="1100" dirty="0"/>
          </a:p>
        </p:txBody>
      </p:sp>
      <p:sp>
        <p:nvSpPr>
          <p:cNvPr id="14" name="Text 12"/>
          <p:cNvSpPr/>
          <p:nvPr/>
        </p:nvSpPr>
        <p:spPr>
          <a:xfrm>
            <a:off x="3657600" y="4261104"/>
            <a:ext cx="8229600" cy="548640"/>
          </a:xfrm>
          <a:prstGeom prst="rect">
            <a:avLst/>
          </a:prstGeom>
          <a:noFill/>
          <a:ln/>
        </p:spPr>
        <p:txBody>
          <a:bodyPr wrap="square" rtlCol="0" anchor="ctr"/>
          <a:lstStyle/>
          <a:p>
            <a:pPr indent="0" marL="0">
              <a:buNone/>
            </a:pPr>
            <a:r>
              <a:rPr lang="en-US" sz="1500" dirty="0">
                <a:solidFill>
                  <a:srgbClr val="1A2340"/>
                </a:solidFill>
                <a:latin typeface="Georgia" pitchFamily="34" charset="0"/>
                <a:ea typeface="Georgia" pitchFamily="34" charset="-122"/>
                <a:cs typeface="Georgia" pitchFamily="34" charset="-120"/>
              </a:rPr>
              <a:t>Primarily remote via Making Space</a:t>
            </a:r>
            <a:endParaRPr lang="en-US" sz="1500" dirty="0"/>
          </a:p>
        </p:txBody>
      </p:sp>
      <p:sp>
        <p:nvSpPr>
          <p:cNvPr id="15" name="Shape 13"/>
          <p:cNvSpPr/>
          <p:nvPr/>
        </p:nvSpPr>
        <p:spPr>
          <a:xfrm>
            <a:off x="548640" y="4828032"/>
            <a:ext cx="11155680" cy="0"/>
          </a:xfrm>
          <a:prstGeom prst="line">
            <a:avLst/>
          </a:prstGeom>
          <a:noFill/>
          <a:ln w="6350">
            <a:solidFill>
              <a:srgbClr val="1A2340"/>
            </a:solidFill>
            <a:prstDash val="solid"/>
          </a:ln>
        </p:spPr>
      </p:sp>
      <p:sp>
        <p:nvSpPr>
          <p:cNvPr id="16" name="Text 14"/>
          <p:cNvSpPr/>
          <p:nvPr/>
        </p:nvSpPr>
        <p:spPr>
          <a:xfrm>
            <a:off x="548640" y="4919472"/>
            <a:ext cx="3017520" cy="548640"/>
          </a:xfrm>
          <a:prstGeom prst="rect">
            <a:avLst/>
          </a:prstGeom>
          <a:noFill/>
          <a:ln/>
        </p:spPr>
        <p:txBody>
          <a:bodyPr wrap="square" rtlCol="0" anchor="ctr"/>
          <a:lstStyle/>
          <a:p>
            <a:pPr indent="0" marL="0">
              <a:buNone/>
            </a:pPr>
            <a:r>
              <a:rPr lang="en-US" sz="1100" b="1" dirty="0">
                <a:solidFill>
                  <a:srgbClr val="F58A3D"/>
                </a:solidFill>
                <a:latin typeface="Calibri" pitchFamily="34" charset="0"/>
                <a:ea typeface="Calibri" pitchFamily="34" charset="-122"/>
                <a:cs typeface="Calibri" pitchFamily="34" charset="-120"/>
              </a:rPr>
              <a:t>Regions</a:t>
            </a:r>
            <a:endParaRPr lang="en-US" sz="1100" dirty="0"/>
          </a:p>
        </p:txBody>
      </p:sp>
      <p:sp>
        <p:nvSpPr>
          <p:cNvPr id="17" name="Text 15"/>
          <p:cNvSpPr/>
          <p:nvPr/>
        </p:nvSpPr>
        <p:spPr>
          <a:xfrm>
            <a:off x="3657600" y="4919472"/>
            <a:ext cx="8229600" cy="548640"/>
          </a:xfrm>
          <a:prstGeom prst="rect">
            <a:avLst/>
          </a:prstGeom>
          <a:noFill/>
          <a:ln/>
        </p:spPr>
        <p:txBody>
          <a:bodyPr wrap="square" rtlCol="0" anchor="ctr"/>
          <a:lstStyle/>
          <a:p>
            <a:pPr indent="0" marL="0">
              <a:buNone/>
            </a:pPr>
            <a:r>
              <a:rPr lang="en-US" sz="1500" dirty="0">
                <a:solidFill>
                  <a:srgbClr val="1A2340"/>
                </a:solidFill>
                <a:latin typeface="Georgia" pitchFamily="34" charset="0"/>
                <a:ea typeface="Georgia" pitchFamily="34" charset="-122"/>
                <a:cs typeface="Georgia" pitchFamily="34" charset="-120"/>
              </a:rPr>
              <a:t>Colorado and California</a:t>
            </a:r>
            <a:endParaRPr lang="en-US" sz="1500" dirty="0"/>
          </a:p>
        </p:txBody>
      </p:sp>
      <p:sp>
        <p:nvSpPr>
          <p:cNvPr id="18" name="Shape 16"/>
          <p:cNvSpPr/>
          <p:nvPr/>
        </p:nvSpPr>
        <p:spPr>
          <a:xfrm>
            <a:off x="548640" y="5486400"/>
            <a:ext cx="11155680" cy="0"/>
          </a:xfrm>
          <a:prstGeom prst="line">
            <a:avLst/>
          </a:prstGeom>
          <a:noFill/>
          <a:ln w="6350">
            <a:solidFill>
              <a:srgbClr val="1A2340"/>
            </a:solidFill>
            <a:prstDash val="solid"/>
          </a:ln>
        </p:spPr>
      </p:sp>
      <p:sp>
        <p:nvSpPr>
          <p:cNvPr id="19" name="Text 17"/>
          <p:cNvSpPr/>
          <p:nvPr/>
        </p:nvSpPr>
        <p:spPr>
          <a:xfrm>
            <a:off x="548640" y="5577840"/>
            <a:ext cx="3017520" cy="548640"/>
          </a:xfrm>
          <a:prstGeom prst="rect">
            <a:avLst/>
          </a:prstGeom>
          <a:noFill/>
          <a:ln/>
        </p:spPr>
        <p:txBody>
          <a:bodyPr wrap="square" rtlCol="0" anchor="ctr"/>
          <a:lstStyle/>
          <a:p>
            <a:pPr indent="0" marL="0">
              <a:buNone/>
            </a:pPr>
            <a:r>
              <a:rPr lang="en-US" sz="1100" b="1" dirty="0">
                <a:solidFill>
                  <a:srgbClr val="F58A3D"/>
                </a:solidFill>
                <a:latin typeface="Calibri" pitchFamily="34" charset="0"/>
                <a:ea typeface="Calibri" pitchFamily="34" charset="-122"/>
                <a:cs typeface="Calibri" pitchFamily="34" charset="-120"/>
              </a:rPr>
              <a:t>Employer partners</a:t>
            </a:r>
            <a:endParaRPr lang="en-US" sz="1100" dirty="0"/>
          </a:p>
        </p:txBody>
      </p:sp>
      <p:sp>
        <p:nvSpPr>
          <p:cNvPr id="20" name="Text 18"/>
          <p:cNvSpPr/>
          <p:nvPr/>
        </p:nvSpPr>
        <p:spPr>
          <a:xfrm>
            <a:off x="3657600" y="5577840"/>
            <a:ext cx="8229600" cy="548640"/>
          </a:xfrm>
          <a:prstGeom prst="rect">
            <a:avLst/>
          </a:prstGeom>
          <a:noFill/>
          <a:ln/>
        </p:spPr>
        <p:txBody>
          <a:bodyPr wrap="square" rtlCol="0" anchor="ctr"/>
          <a:lstStyle/>
          <a:p>
            <a:pPr indent="0" marL="0">
              <a:buNone/>
            </a:pPr>
            <a:r>
              <a:rPr lang="en-US" sz="1500" dirty="0">
                <a:solidFill>
                  <a:srgbClr val="1A2340"/>
                </a:solidFill>
                <a:latin typeface="Georgia" pitchFamily="34" charset="0"/>
                <a:ea typeface="Georgia" pitchFamily="34" charset="-122"/>
                <a:cs typeface="Georgia" pitchFamily="34" charset="-120"/>
              </a:rPr>
              <a:t>Blue Origin, Lockheed Martin, Northrop Grumman</a:t>
            </a:r>
            <a:endParaRPr lang="en-US" sz="1500" dirty="0"/>
          </a:p>
        </p:txBody>
      </p:sp>
      <p:sp>
        <p:nvSpPr>
          <p:cNvPr id="21" name="Shape 19"/>
          <p:cNvSpPr/>
          <p:nvPr/>
        </p:nvSpPr>
        <p:spPr>
          <a:xfrm>
            <a:off x="548640" y="6144768"/>
            <a:ext cx="11155680" cy="0"/>
          </a:xfrm>
          <a:prstGeom prst="line">
            <a:avLst/>
          </a:prstGeom>
          <a:noFill/>
          <a:ln w="6350">
            <a:solidFill>
              <a:srgbClr val="1A2340"/>
            </a:solidFill>
            <a:prstDash val="solid"/>
          </a:ln>
        </p:spPr>
      </p:sp>
      <p:sp>
        <p:nvSpPr>
          <p:cNvPr id="22" name="Text 20"/>
          <p:cNvSpPr/>
          <p:nvPr/>
        </p:nvSpPr>
        <p:spPr>
          <a:xfrm>
            <a:off x="10515600" y="6400800"/>
            <a:ext cx="1188720" cy="274320"/>
          </a:xfrm>
          <a:prstGeom prst="rect">
            <a:avLst/>
          </a:prstGeom>
          <a:noFill/>
          <a:ln/>
        </p:spPr>
        <p:txBody>
          <a:bodyPr wrap="square" rtlCol="0" anchor="ctr"/>
          <a:lstStyle/>
          <a:p>
            <a:pPr algn="r" indent="0" marL="0">
              <a:buNone/>
            </a:pPr>
            <a:r>
              <a:rPr lang="en-US" sz="1000" dirty="0">
                <a:solidFill>
                  <a:srgbClr val="1A2340"/>
                </a:solidFill>
                <a:latin typeface="Calibri" pitchFamily="34" charset="0"/>
                <a:ea typeface="Calibri" pitchFamily="34" charset="-122"/>
                <a:cs typeface="Calibri" pitchFamily="34" charset="-120"/>
              </a:rPr>
              <a:t>19 / 20</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EFE1"/>
        </a:solidFill>
      </p:bgPr>
    </p:bg>
    <p:spTree>
      <p:nvGrpSpPr>
        <p:cNvPr id="1" name=""/>
        <p:cNvGrpSpPr/>
        <p:nvPr/>
      </p:nvGrpSpPr>
      <p:grpSpPr>
        <a:xfrm>
          <a:off x="0" y="0"/>
          <a:ext cx="0" cy="0"/>
          <a:chOff x="0" y="0"/>
          <a:chExt cx="0" cy="0"/>
        </a:xfrm>
      </p:grpSpPr>
      <p:sp>
        <p:nvSpPr>
          <p:cNvPr id="2" name="Text 0"/>
          <p:cNvSpPr/>
          <p:nvPr/>
        </p:nvSpPr>
        <p:spPr>
          <a:xfrm>
            <a:off x="548640" y="457200"/>
            <a:ext cx="10972800" cy="365760"/>
          </a:xfrm>
          <a:prstGeom prst="rect">
            <a:avLst/>
          </a:prstGeom>
          <a:noFill/>
          <a:ln/>
        </p:spPr>
        <p:txBody>
          <a:bodyPr wrap="square" rtlCol="0" anchor="ctr"/>
          <a:lstStyle/>
          <a:p>
            <a:pPr indent="0" marL="0">
              <a:buNone/>
            </a:pPr>
            <a:r>
              <a:rPr lang="en-US" sz="1200" b="1" spc="400" kern="0" dirty="0">
                <a:solidFill>
                  <a:srgbClr val="1A2340"/>
                </a:solidFill>
                <a:latin typeface="Calibri" pitchFamily="34" charset="0"/>
                <a:ea typeface="Calibri" pitchFamily="34" charset="-122"/>
                <a:cs typeface="Calibri" pitchFamily="34" charset="-120"/>
              </a:rPr>
              <a:t>00  ·  OVERVIEW</a:t>
            </a:r>
            <a:endParaRPr lang="en-US" sz="1200" dirty="0"/>
          </a:p>
        </p:txBody>
      </p:sp>
      <p:sp>
        <p:nvSpPr>
          <p:cNvPr id="3" name="Text 1"/>
          <p:cNvSpPr/>
          <p:nvPr/>
        </p:nvSpPr>
        <p:spPr>
          <a:xfrm>
            <a:off x="548640" y="1097280"/>
            <a:ext cx="10972800" cy="2011680"/>
          </a:xfrm>
          <a:prstGeom prst="rect">
            <a:avLst/>
          </a:prstGeom>
          <a:noFill/>
          <a:ln/>
        </p:spPr>
        <p:txBody>
          <a:bodyPr wrap="square" rtlCol="0" anchor="ctr"/>
          <a:lstStyle/>
          <a:p>
            <a:pPr indent="0" marL="0">
              <a:buNone/>
            </a:pPr>
            <a:r>
              <a:rPr lang="en-US" sz="4400" b="1" dirty="0">
                <a:solidFill>
                  <a:srgbClr val="1A2340"/>
                </a:solidFill>
                <a:latin typeface="Georgia" pitchFamily="34" charset="0"/>
                <a:ea typeface="Georgia" pitchFamily="34" charset="-122"/>
                <a:cs typeface="Georgia" pitchFamily="34" charset="-120"/>
              </a:rPr>
              <a:t>We're closing the disability</a:t>
            </a:r>
            <a:endParaRPr lang="en-US" sz="4400" dirty="0"/>
          </a:p>
          <a:p>
            <a:pPr indent="0" marL="0">
              <a:buNone/>
            </a:pPr>
            <a:r>
              <a:rPr lang="en-US" sz="4400" b="1" dirty="0">
                <a:solidFill>
                  <a:srgbClr val="1A2340"/>
                </a:solidFill>
                <a:latin typeface="Georgia" pitchFamily="34" charset="0"/>
                <a:ea typeface="Georgia" pitchFamily="34" charset="-122"/>
                <a:cs typeface="Georgia" pitchFamily="34" charset="-120"/>
              </a:rPr>
              <a:t>employment gap.</a:t>
            </a:r>
            <a:endParaRPr lang="en-US" sz="4400" dirty="0"/>
          </a:p>
        </p:txBody>
      </p:sp>
      <p:sp>
        <p:nvSpPr>
          <p:cNvPr id="4" name="Text 2"/>
          <p:cNvSpPr/>
          <p:nvPr/>
        </p:nvSpPr>
        <p:spPr>
          <a:xfrm>
            <a:off x="548640" y="3474720"/>
            <a:ext cx="10058400" cy="1828800"/>
          </a:xfrm>
          <a:prstGeom prst="rect">
            <a:avLst/>
          </a:prstGeom>
          <a:noFill/>
          <a:ln/>
        </p:spPr>
        <p:txBody>
          <a:bodyPr wrap="square" rtlCol="0" anchor="ctr"/>
          <a:lstStyle/>
          <a:p>
            <a:pPr indent="0" marL="0">
              <a:buNone/>
            </a:pPr>
            <a:r>
              <a:rPr lang="en-US" sz="2000" dirty="0">
                <a:solidFill>
                  <a:srgbClr val="1A2340"/>
                </a:solidFill>
                <a:latin typeface="Calibri" pitchFamily="34" charset="0"/>
                <a:ea typeface="Calibri" pitchFamily="34" charset="-122"/>
                <a:cs typeface="Calibri" pitchFamily="34" charset="-120"/>
              </a:rPr>
              <a:t>We're closing the disability employment gap by building the economic mobility platform for Disabled people, transforming employer systems, and putting free, accessible tools in our community's hands.</a:t>
            </a:r>
            <a:endParaRPr lang="en-US" sz="2000" dirty="0"/>
          </a:p>
        </p:txBody>
      </p:sp>
      <p:sp>
        <p:nvSpPr>
          <p:cNvPr id="5" name="Shape 3"/>
          <p:cNvSpPr/>
          <p:nvPr/>
        </p:nvSpPr>
        <p:spPr>
          <a:xfrm>
            <a:off x="548640" y="5394960"/>
            <a:ext cx="2743200" cy="1005840"/>
          </a:xfrm>
          <a:prstGeom prst="rect">
            <a:avLst/>
          </a:prstGeom>
          <a:solidFill>
            <a:srgbClr val="1A2340"/>
          </a:solidFill>
          <a:ln/>
        </p:spPr>
      </p:sp>
      <p:sp>
        <p:nvSpPr>
          <p:cNvPr id="6" name="Text 4"/>
          <p:cNvSpPr/>
          <p:nvPr/>
        </p:nvSpPr>
        <p:spPr>
          <a:xfrm>
            <a:off x="731520" y="5440680"/>
            <a:ext cx="2468880" cy="502920"/>
          </a:xfrm>
          <a:prstGeom prst="rect">
            <a:avLst/>
          </a:prstGeom>
          <a:noFill/>
          <a:ln/>
        </p:spPr>
        <p:txBody>
          <a:bodyPr wrap="square" rtlCol="0" anchor="ctr"/>
          <a:lstStyle/>
          <a:p>
            <a:pPr indent="0" marL="0">
              <a:buNone/>
            </a:pPr>
            <a:r>
              <a:rPr lang="en-US" sz="2200" b="1" dirty="0">
                <a:solidFill>
                  <a:srgbClr val="F5EFE1"/>
                </a:solidFill>
                <a:latin typeface="Georgia" pitchFamily="34" charset="0"/>
                <a:ea typeface="Georgia" pitchFamily="34" charset="-122"/>
                <a:cs typeface="Georgia" pitchFamily="34" charset="-120"/>
              </a:rPr>
              <a:t>50K+</a:t>
            </a:r>
            <a:endParaRPr lang="en-US" sz="2200" dirty="0"/>
          </a:p>
        </p:txBody>
      </p:sp>
      <p:sp>
        <p:nvSpPr>
          <p:cNvPr id="7" name="Text 5"/>
          <p:cNvSpPr/>
          <p:nvPr/>
        </p:nvSpPr>
        <p:spPr>
          <a:xfrm>
            <a:off x="731520" y="5943600"/>
            <a:ext cx="2468880" cy="457200"/>
          </a:xfrm>
          <a:prstGeom prst="rect">
            <a:avLst/>
          </a:prstGeom>
          <a:noFill/>
          <a:ln/>
        </p:spPr>
        <p:txBody>
          <a:bodyPr wrap="square" rtlCol="0" anchor="ctr"/>
          <a:lstStyle/>
          <a:p>
            <a:pPr indent="0" marL="0">
              <a:buNone/>
            </a:pPr>
            <a:r>
              <a:rPr lang="en-US" sz="900" dirty="0">
                <a:solidFill>
                  <a:srgbClr val="F5EFE1"/>
                </a:solidFill>
                <a:latin typeface="Calibri" pitchFamily="34" charset="0"/>
                <a:ea typeface="Calibri" pitchFamily="34" charset="-122"/>
                <a:cs typeface="Calibri" pitchFamily="34" charset="-120"/>
              </a:rPr>
              <a:t>Disabled professionals supported</a:t>
            </a:r>
            <a:endParaRPr lang="en-US" sz="900" dirty="0"/>
          </a:p>
        </p:txBody>
      </p:sp>
      <p:sp>
        <p:nvSpPr>
          <p:cNvPr id="8" name="Shape 6"/>
          <p:cNvSpPr/>
          <p:nvPr/>
        </p:nvSpPr>
        <p:spPr>
          <a:xfrm>
            <a:off x="3429000" y="5394960"/>
            <a:ext cx="2743200" cy="1005840"/>
          </a:xfrm>
          <a:prstGeom prst="rect">
            <a:avLst/>
          </a:prstGeom>
          <a:solidFill>
            <a:srgbClr val="1A2340"/>
          </a:solidFill>
          <a:ln/>
        </p:spPr>
      </p:sp>
      <p:sp>
        <p:nvSpPr>
          <p:cNvPr id="9" name="Text 7"/>
          <p:cNvSpPr/>
          <p:nvPr/>
        </p:nvSpPr>
        <p:spPr>
          <a:xfrm>
            <a:off x="3611880" y="5440680"/>
            <a:ext cx="2468880" cy="502920"/>
          </a:xfrm>
          <a:prstGeom prst="rect">
            <a:avLst/>
          </a:prstGeom>
          <a:noFill/>
          <a:ln/>
        </p:spPr>
        <p:txBody>
          <a:bodyPr wrap="square" rtlCol="0" anchor="ctr"/>
          <a:lstStyle/>
          <a:p>
            <a:pPr indent="0" marL="0">
              <a:buNone/>
            </a:pPr>
            <a:r>
              <a:rPr lang="en-US" sz="2200" b="1" dirty="0">
                <a:solidFill>
                  <a:srgbClr val="F5EFE1"/>
                </a:solidFill>
                <a:latin typeface="Georgia" pitchFamily="34" charset="0"/>
                <a:ea typeface="Georgia" pitchFamily="34" charset="-122"/>
                <a:cs typeface="Georgia" pitchFamily="34" charset="-120"/>
              </a:rPr>
              <a:t>75%</a:t>
            </a:r>
            <a:endParaRPr lang="en-US" sz="2200" dirty="0"/>
          </a:p>
        </p:txBody>
      </p:sp>
      <p:sp>
        <p:nvSpPr>
          <p:cNvPr id="10" name="Text 8"/>
          <p:cNvSpPr/>
          <p:nvPr/>
        </p:nvSpPr>
        <p:spPr>
          <a:xfrm>
            <a:off x="3611880" y="5943600"/>
            <a:ext cx="2468880" cy="457200"/>
          </a:xfrm>
          <a:prstGeom prst="rect">
            <a:avLst/>
          </a:prstGeom>
          <a:noFill/>
          <a:ln/>
        </p:spPr>
        <p:txBody>
          <a:bodyPr wrap="square" rtlCol="0" anchor="ctr"/>
          <a:lstStyle/>
          <a:p>
            <a:pPr indent="0" marL="0">
              <a:buNone/>
            </a:pPr>
            <a:r>
              <a:rPr lang="en-US" sz="900" dirty="0">
                <a:solidFill>
                  <a:srgbClr val="F5EFE1"/>
                </a:solidFill>
                <a:latin typeface="Calibri" pitchFamily="34" charset="0"/>
                <a:ea typeface="Calibri" pitchFamily="34" charset="-122"/>
                <a:cs typeface="Calibri" pitchFamily="34" charset="-120"/>
              </a:rPr>
              <a:t>Employment rate from our Ascend Fellowship</a:t>
            </a:r>
            <a:endParaRPr lang="en-US" sz="900" dirty="0"/>
          </a:p>
        </p:txBody>
      </p:sp>
      <p:sp>
        <p:nvSpPr>
          <p:cNvPr id="11" name="Shape 9"/>
          <p:cNvSpPr/>
          <p:nvPr/>
        </p:nvSpPr>
        <p:spPr>
          <a:xfrm>
            <a:off x="6309360" y="5394960"/>
            <a:ext cx="2743200" cy="1005840"/>
          </a:xfrm>
          <a:prstGeom prst="rect">
            <a:avLst/>
          </a:prstGeom>
          <a:solidFill>
            <a:srgbClr val="1A2340"/>
          </a:solidFill>
          <a:ln/>
        </p:spPr>
      </p:sp>
      <p:sp>
        <p:nvSpPr>
          <p:cNvPr id="12" name="Text 10"/>
          <p:cNvSpPr/>
          <p:nvPr/>
        </p:nvSpPr>
        <p:spPr>
          <a:xfrm>
            <a:off x="6492240" y="5440680"/>
            <a:ext cx="2468880" cy="502920"/>
          </a:xfrm>
          <a:prstGeom prst="rect">
            <a:avLst/>
          </a:prstGeom>
          <a:noFill/>
          <a:ln/>
        </p:spPr>
        <p:txBody>
          <a:bodyPr wrap="square" rtlCol="0" anchor="ctr"/>
          <a:lstStyle/>
          <a:p>
            <a:pPr indent="0" marL="0">
              <a:buNone/>
            </a:pPr>
            <a:r>
              <a:rPr lang="en-US" sz="2200" b="1" dirty="0">
                <a:solidFill>
                  <a:srgbClr val="F5EFE1"/>
                </a:solidFill>
                <a:latin typeface="Georgia" pitchFamily="34" charset="0"/>
                <a:ea typeface="Georgia" pitchFamily="34" charset="-122"/>
                <a:cs typeface="Georgia" pitchFamily="34" charset="-120"/>
              </a:rPr>
              <a:t>100%</a:t>
            </a:r>
            <a:endParaRPr lang="en-US" sz="2200" dirty="0"/>
          </a:p>
        </p:txBody>
      </p:sp>
      <p:sp>
        <p:nvSpPr>
          <p:cNvPr id="13" name="Text 11"/>
          <p:cNvSpPr/>
          <p:nvPr/>
        </p:nvSpPr>
        <p:spPr>
          <a:xfrm>
            <a:off x="6492240" y="5943600"/>
            <a:ext cx="2468880" cy="457200"/>
          </a:xfrm>
          <a:prstGeom prst="rect">
            <a:avLst/>
          </a:prstGeom>
          <a:noFill/>
          <a:ln/>
        </p:spPr>
        <p:txBody>
          <a:bodyPr wrap="square" rtlCol="0" anchor="ctr"/>
          <a:lstStyle/>
          <a:p>
            <a:pPr indent="0" marL="0">
              <a:buNone/>
            </a:pPr>
            <a:r>
              <a:rPr lang="en-US" sz="900" dirty="0">
                <a:solidFill>
                  <a:srgbClr val="F5EFE1"/>
                </a:solidFill>
                <a:latin typeface="Calibri" pitchFamily="34" charset="0"/>
                <a:ea typeface="Calibri" pitchFamily="34" charset="-122"/>
                <a:cs typeface="Calibri" pitchFamily="34" charset="-120"/>
              </a:rPr>
              <a:t>Manager confidence increase</a:t>
            </a:r>
            <a:endParaRPr lang="en-US" sz="900" dirty="0"/>
          </a:p>
        </p:txBody>
      </p:sp>
      <p:sp>
        <p:nvSpPr>
          <p:cNvPr id="14" name="Shape 12"/>
          <p:cNvSpPr/>
          <p:nvPr/>
        </p:nvSpPr>
        <p:spPr>
          <a:xfrm>
            <a:off x="9189720" y="5394960"/>
            <a:ext cx="2743200" cy="1005840"/>
          </a:xfrm>
          <a:prstGeom prst="rect">
            <a:avLst/>
          </a:prstGeom>
          <a:solidFill>
            <a:srgbClr val="1A2340"/>
          </a:solidFill>
          <a:ln/>
        </p:spPr>
      </p:sp>
      <p:sp>
        <p:nvSpPr>
          <p:cNvPr id="15" name="Text 13"/>
          <p:cNvSpPr/>
          <p:nvPr/>
        </p:nvSpPr>
        <p:spPr>
          <a:xfrm>
            <a:off x="9372600" y="5440680"/>
            <a:ext cx="2468880" cy="502920"/>
          </a:xfrm>
          <a:prstGeom prst="rect">
            <a:avLst/>
          </a:prstGeom>
          <a:noFill/>
          <a:ln/>
        </p:spPr>
        <p:txBody>
          <a:bodyPr wrap="square" rtlCol="0" anchor="ctr"/>
          <a:lstStyle/>
          <a:p>
            <a:pPr indent="0" marL="0">
              <a:buNone/>
            </a:pPr>
            <a:r>
              <a:rPr lang="en-US" sz="2200" b="1" dirty="0">
                <a:solidFill>
                  <a:srgbClr val="F5EFE1"/>
                </a:solidFill>
                <a:latin typeface="Georgia" pitchFamily="34" charset="0"/>
                <a:ea typeface="Georgia" pitchFamily="34" charset="-122"/>
                <a:cs typeface="Georgia" pitchFamily="34" charset="-120"/>
              </a:rPr>
              <a:t>$220M</a:t>
            </a:r>
            <a:endParaRPr lang="en-US" sz="2200" dirty="0"/>
          </a:p>
        </p:txBody>
      </p:sp>
      <p:sp>
        <p:nvSpPr>
          <p:cNvPr id="16" name="Text 14"/>
          <p:cNvSpPr/>
          <p:nvPr/>
        </p:nvSpPr>
        <p:spPr>
          <a:xfrm>
            <a:off x="9372600" y="5943600"/>
            <a:ext cx="2468880" cy="457200"/>
          </a:xfrm>
          <a:prstGeom prst="rect">
            <a:avLst/>
          </a:prstGeom>
          <a:noFill/>
          <a:ln/>
        </p:spPr>
        <p:txBody>
          <a:bodyPr wrap="square" rtlCol="0" anchor="ctr"/>
          <a:lstStyle/>
          <a:p>
            <a:pPr indent="0" marL="0">
              <a:buNone/>
            </a:pPr>
            <a:r>
              <a:rPr lang="en-US" sz="900" dirty="0">
                <a:solidFill>
                  <a:srgbClr val="F5EFE1"/>
                </a:solidFill>
                <a:latin typeface="Calibri" pitchFamily="34" charset="0"/>
                <a:ea typeface="Calibri" pitchFamily="34" charset="-122"/>
                <a:cs typeface="Calibri" pitchFamily="34" charset="-120"/>
              </a:rPr>
              <a:t>Lifetime economic impact</a:t>
            </a:r>
            <a:endParaRPr lang="en-US" sz="900" dirty="0"/>
          </a:p>
        </p:txBody>
      </p:sp>
      <p:sp>
        <p:nvSpPr>
          <p:cNvPr id="17" name="Text 15"/>
          <p:cNvSpPr/>
          <p:nvPr/>
        </p:nvSpPr>
        <p:spPr>
          <a:xfrm>
            <a:off x="10515600" y="6400800"/>
            <a:ext cx="1188720" cy="274320"/>
          </a:xfrm>
          <a:prstGeom prst="rect">
            <a:avLst/>
          </a:prstGeom>
          <a:noFill/>
          <a:ln/>
        </p:spPr>
        <p:txBody>
          <a:bodyPr wrap="square" rtlCol="0" anchor="ctr"/>
          <a:lstStyle/>
          <a:p>
            <a:pPr algn="r" indent="0" marL="0">
              <a:buNone/>
            </a:pPr>
            <a:r>
              <a:rPr lang="en-US" sz="1000" dirty="0">
                <a:solidFill>
                  <a:srgbClr val="1A2340"/>
                </a:solidFill>
                <a:latin typeface="Calibri" pitchFamily="34" charset="0"/>
                <a:ea typeface="Calibri" pitchFamily="34" charset="-122"/>
                <a:cs typeface="Calibri" pitchFamily="34" charset="-120"/>
              </a:rPr>
              <a:t>02 / 20</a:t>
            </a:r>
            <a:endParaRPr lang="en-US" sz="1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1A2340"/>
        </a:solidFill>
      </p:bgPr>
    </p:bg>
    <p:spTree>
      <p:nvGrpSpPr>
        <p:cNvPr id="1" name=""/>
        <p:cNvGrpSpPr/>
        <p:nvPr/>
      </p:nvGrpSpPr>
      <p:grpSpPr>
        <a:xfrm>
          <a:off x="0" y="0"/>
          <a:ext cx="0" cy="0"/>
          <a:chOff x="0" y="0"/>
          <a:chExt cx="0" cy="0"/>
        </a:xfrm>
      </p:grpSpPr>
      <p:sp>
        <p:nvSpPr>
          <p:cNvPr id="2" name="Text 0"/>
          <p:cNvSpPr/>
          <p:nvPr/>
        </p:nvSpPr>
        <p:spPr>
          <a:xfrm>
            <a:off x="548640" y="457200"/>
            <a:ext cx="10972800" cy="365760"/>
          </a:xfrm>
          <a:prstGeom prst="rect">
            <a:avLst/>
          </a:prstGeom>
          <a:noFill/>
          <a:ln/>
        </p:spPr>
        <p:txBody>
          <a:bodyPr wrap="square" rtlCol="0" anchor="ctr"/>
          <a:lstStyle/>
          <a:p>
            <a:pPr indent="0" marL="0">
              <a:buNone/>
            </a:pPr>
            <a:r>
              <a:rPr lang="en-US" sz="1200" b="1" spc="400" kern="0" dirty="0">
                <a:solidFill>
                  <a:srgbClr val="F58A3D"/>
                </a:solidFill>
                <a:latin typeface="Calibri" pitchFamily="34" charset="0"/>
                <a:ea typeface="Calibri" pitchFamily="34" charset="-122"/>
                <a:cs typeface="Calibri" pitchFamily="34" charset="-120"/>
              </a:rPr>
              <a:t>07  ·  CONTACT</a:t>
            </a:r>
            <a:endParaRPr lang="en-US" sz="1200" dirty="0"/>
          </a:p>
        </p:txBody>
      </p:sp>
      <p:sp>
        <p:nvSpPr>
          <p:cNvPr id="3" name="Text 1"/>
          <p:cNvSpPr/>
          <p:nvPr/>
        </p:nvSpPr>
        <p:spPr>
          <a:xfrm>
            <a:off x="548640" y="1280160"/>
            <a:ext cx="10972800" cy="1463040"/>
          </a:xfrm>
          <a:prstGeom prst="rect">
            <a:avLst/>
          </a:prstGeom>
          <a:noFill/>
          <a:ln/>
        </p:spPr>
        <p:txBody>
          <a:bodyPr wrap="square" rtlCol="0" anchor="ctr"/>
          <a:lstStyle/>
          <a:p>
            <a:pPr indent="0" marL="0">
              <a:buNone/>
            </a:pPr>
            <a:r>
              <a:rPr lang="en-US" sz="4400" b="1" dirty="0">
                <a:solidFill>
                  <a:srgbClr val="F5EFE1"/>
                </a:solidFill>
                <a:latin typeface="Georgia" pitchFamily="34" charset="0"/>
                <a:ea typeface="Georgia" pitchFamily="34" charset="-122"/>
                <a:cs typeface="Georgia" pitchFamily="34" charset="-120"/>
              </a:rPr>
              <a:t>Let's make space together.</a:t>
            </a:r>
            <a:endParaRPr lang="en-US" sz="4400" dirty="0"/>
          </a:p>
        </p:txBody>
      </p:sp>
      <p:sp>
        <p:nvSpPr>
          <p:cNvPr id="4" name="Shape 2"/>
          <p:cNvSpPr/>
          <p:nvPr/>
        </p:nvSpPr>
        <p:spPr>
          <a:xfrm rot="-90000">
            <a:off x="502920" y="3291840"/>
            <a:ext cx="8229600" cy="685800"/>
          </a:xfrm>
          <a:prstGeom prst="rect">
            <a:avLst/>
          </a:prstGeom>
          <a:solidFill>
            <a:srgbClr val="F58A3D"/>
          </a:solidFill>
          <a:ln w="12700">
            <a:solidFill>
              <a:srgbClr val="F58A3D"/>
            </a:solidFill>
            <a:prstDash val="solid"/>
          </a:ln>
        </p:spPr>
      </p:sp>
      <p:sp>
        <p:nvSpPr>
          <p:cNvPr id="5" name="Text 3"/>
          <p:cNvSpPr/>
          <p:nvPr/>
        </p:nvSpPr>
        <p:spPr>
          <a:xfrm>
            <a:off x="548640" y="3246120"/>
            <a:ext cx="10972800" cy="731520"/>
          </a:xfrm>
          <a:prstGeom prst="rect">
            <a:avLst/>
          </a:prstGeom>
          <a:noFill/>
          <a:ln/>
        </p:spPr>
        <p:txBody>
          <a:bodyPr wrap="square" rtlCol="0" anchor="ctr"/>
          <a:lstStyle/>
          <a:p>
            <a:pPr indent="0" marL="0">
              <a:buNone/>
            </a:pPr>
            <a:r>
              <a:rPr lang="en-US" sz="2800" b="1" dirty="0">
                <a:solidFill>
                  <a:srgbClr val="1A2340"/>
                </a:solidFill>
                <a:latin typeface="Georgia" pitchFamily="34" charset="0"/>
                <a:ea typeface="Georgia" pitchFamily="34" charset="-122"/>
                <a:cs typeface="Georgia" pitchFamily="34" charset="-120"/>
              </a:rPr>
              <a:t>keely@making-space.com</a:t>
            </a:r>
            <a:endParaRPr lang="en-US" sz="2800" dirty="0"/>
          </a:p>
        </p:txBody>
      </p:sp>
      <p:sp>
        <p:nvSpPr>
          <p:cNvPr id="6" name="Text 4"/>
          <p:cNvSpPr/>
          <p:nvPr/>
        </p:nvSpPr>
        <p:spPr>
          <a:xfrm>
            <a:off x="548640" y="4206240"/>
            <a:ext cx="10972800" cy="457200"/>
          </a:xfrm>
          <a:prstGeom prst="rect">
            <a:avLst/>
          </a:prstGeom>
          <a:noFill/>
          <a:ln/>
        </p:spPr>
        <p:txBody>
          <a:bodyPr wrap="square" rtlCol="0" anchor="ctr"/>
          <a:lstStyle/>
          <a:p>
            <a:pPr indent="0" marL="0">
              <a:buNone/>
            </a:pPr>
            <a:r>
              <a:rPr lang="en-US" sz="1600" dirty="0">
                <a:solidFill>
                  <a:srgbClr val="F5EFE1"/>
                </a:solidFill>
                <a:latin typeface="Calibri" pitchFamily="34" charset="0"/>
                <a:ea typeface="Calibri" pitchFamily="34" charset="-122"/>
                <a:cs typeface="Calibri" pitchFamily="34" charset="-120"/>
              </a:rPr>
              <a:t>www.making-space.com</a:t>
            </a:r>
            <a:endParaRPr lang="en-US" sz="1600" dirty="0"/>
          </a:p>
        </p:txBody>
      </p:sp>
      <p:sp>
        <p:nvSpPr>
          <p:cNvPr id="7" name="Text 5"/>
          <p:cNvSpPr/>
          <p:nvPr/>
        </p:nvSpPr>
        <p:spPr>
          <a:xfrm>
            <a:off x="548640" y="5852160"/>
            <a:ext cx="10972800" cy="731520"/>
          </a:xfrm>
          <a:prstGeom prst="rect">
            <a:avLst/>
          </a:prstGeom>
          <a:noFill/>
          <a:ln/>
        </p:spPr>
        <p:txBody>
          <a:bodyPr wrap="square" rtlCol="0" anchor="ctr"/>
          <a:lstStyle/>
          <a:p>
            <a:pPr indent="0" marL="0">
              <a:buNone/>
            </a:pPr>
            <a:r>
              <a:rPr lang="en-US" sz="1100" i="1" dirty="0">
                <a:solidFill>
                  <a:srgbClr val="F5EFE1"/>
                </a:solidFill>
                <a:latin typeface="Calibri" pitchFamily="34" charset="0"/>
                <a:ea typeface="Calibri" pitchFamily="34" charset="-122"/>
                <a:cs typeface="Calibri" pitchFamily="34" charset="-120"/>
              </a:rPr>
              <a:t>Making Space is fiscally sponsored by Realize Impact, a 501(c)(3) nonprofit organization. All contributions are tax-deductible. EIN: 46-3594732.</a:t>
            </a:r>
            <a:endParaRPr lang="en-US" sz="1100" dirty="0"/>
          </a:p>
        </p:txBody>
      </p:sp>
      <p:sp>
        <p:nvSpPr>
          <p:cNvPr id="8" name="Text 6"/>
          <p:cNvSpPr/>
          <p:nvPr/>
        </p:nvSpPr>
        <p:spPr>
          <a:xfrm>
            <a:off x="10515600" y="6400800"/>
            <a:ext cx="1188720" cy="274320"/>
          </a:xfrm>
          <a:prstGeom prst="rect">
            <a:avLst/>
          </a:prstGeom>
          <a:noFill/>
          <a:ln/>
        </p:spPr>
        <p:txBody>
          <a:bodyPr wrap="square" rtlCol="0" anchor="ctr"/>
          <a:lstStyle/>
          <a:p>
            <a:pPr algn="r" indent="0" marL="0">
              <a:buNone/>
            </a:pPr>
            <a:r>
              <a:rPr lang="en-US" sz="1000" dirty="0">
                <a:solidFill>
                  <a:srgbClr val="F5EFE1"/>
                </a:solidFill>
                <a:latin typeface="Calibri" pitchFamily="34" charset="0"/>
                <a:ea typeface="Calibri" pitchFamily="34" charset="-122"/>
                <a:cs typeface="Calibri" pitchFamily="34" charset="-120"/>
              </a:rPr>
              <a:t>20 / 20</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EFE1"/>
        </a:solidFill>
      </p:bgPr>
    </p:bg>
    <p:spTree>
      <p:nvGrpSpPr>
        <p:cNvPr id="1" name=""/>
        <p:cNvGrpSpPr/>
        <p:nvPr/>
      </p:nvGrpSpPr>
      <p:grpSpPr>
        <a:xfrm>
          <a:off x="0" y="0"/>
          <a:ext cx="0" cy="0"/>
          <a:chOff x="0" y="0"/>
          <a:chExt cx="0" cy="0"/>
        </a:xfrm>
      </p:grpSpPr>
      <p:sp>
        <p:nvSpPr>
          <p:cNvPr id="2" name="Text 0"/>
          <p:cNvSpPr/>
          <p:nvPr/>
        </p:nvSpPr>
        <p:spPr>
          <a:xfrm>
            <a:off x="548640" y="457200"/>
            <a:ext cx="10972800" cy="365760"/>
          </a:xfrm>
          <a:prstGeom prst="rect">
            <a:avLst/>
          </a:prstGeom>
          <a:noFill/>
          <a:ln/>
        </p:spPr>
        <p:txBody>
          <a:bodyPr wrap="square" rtlCol="0" anchor="ctr"/>
          <a:lstStyle/>
          <a:p>
            <a:pPr indent="0" marL="0">
              <a:buNone/>
            </a:pPr>
            <a:r>
              <a:rPr lang="en-US" sz="1200" b="1" spc="400" kern="0" dirty="0">
                <a:solidFill>
                  <a:srgbClr val="1A2340"/>
                </a:solidFill>
                <a:latin typeface="Calibri" pitchFamily="34" charset="0"/>
                <a:ea typeface="Calibri" pitchFamily="34" charset="-122"/>
                <a:cs typeface="Calibri" pitchFamily="34" charset="-120"/>
              </a:rPr>
              <a:t>01  ·  THE OPPORTUNITY</a:t>
            </a:r>
            <a:endParaRPr lang="en-US" sz="1200" dirty="0"/>
          </a:p>
        </p:txBody>
      </p:sp>
      <p:sp>
        <p:nvSpPr>
          <p:cNvPr id="3" name="Text 1"/>
          <p:cNvSpPr/>
          <p:nvPr/>
        </p:nvSpPr>
        <p:spPr>
          <a:xfrm>
            <a:off x="548640" y="1005840"/>
            <a:ext cx="10972800" cy="1463040"/>
          </a:xfrm>
          <a:prstGeom prst="rect">
            <a:avLst/>
          </a:prstGeom>
          <a:noFill/>
          <a:ln/>
        </p:spPr>
        <p:txBody>
          <a:bodyPr wrap="square" rtlCol="0" anchor="ctr"/>
          <a:lstStyle/>
          <a:p>
            <a:pPr indent="0" marL="0">
              <a:buNone/>
            </a:pPr>
            <a:r>
              <a:rPr lang="en-US" sz="3200" b="1" dirty="0">
                <a:solidFill>
                  <a:srgbClr val="1A2340"/>
                </a:solidFill>
                <a:latin typeface="Georgia" pitchFamily="34" charset="0"/>
                <a:ea typeface="Georgia" pitchFamily="34" charset="-122"/>
                <a:cs typeface="Georgia" pitchFamily="34" charset="-120"/>
              </a:rPr>
              <a:t>The world's largest minority is still locked out of work.</a:t>
            </a:r>
            <a:endParaRPr lang="en-US" sz="3200" dirty="0"/>
          </a:p>
        </p:txBody>
      </p:sp>
      <p:sp>
        <p:nvSpPr>
          <p:cNvPr id="4" name="Text 2"/>
          <p:cNvSpPr/>
          <p:nvPr/>
        </p:nvSpPr>
        <p:spPr>
          <a:xfrm>
            <a:off x="548640" y="2377440"/>
            <a:ext cx="10515600" cy="1463040"/>
          </a:xfrm>
          <a:prstGeom prst="rect">
            <a:avLst/>
          </a:prstGeom>
          <a:noFill/>
          <a:ln/>
        </p:spPr>
        <p:txBody>
          <a:bodyPr wrap="square" rtlCol="0" anchor="ctr"/>
          <a:lstStyle/>
          <a:p>
            <a:pPr indent="0" marL="0">
              <a:buNone/>
            </a:pPr>
            <a:r>
              <a:rPr lang="en-US" sz="1500" dirty="0">
                <a:solidFill>
                  <a:srgbClr val="1A2340"/>
                </a:solidFill>
                <a:latin typeface="Calibri" pitchFamily="34" charset="0"/>
                <a:ea typeface="Calibri" pitchFamily="34" charset="-122"/>
                <a:cs typeface="Calibri" pitchFamily="34" charset="-120"/>
              </a:rPr>
              <a:t>1.3 billion Disabled people, roughly 16% of the global population, face employment outcomes that education alone cannot fix. In the U.S., labor force participation for Disabled adults sits at 22.5% versus 65.8% for non-Disabled peers.</a:t>
            </a:r>
            <a:endParaRPr lang="en-US" sz="1500" dirty="0"/>
          </a:p>
        </p:txBody>
      </p:sp>
      <p:sp>
        <p:nvSpPr>
          <p:cNvPr id="5" name="Shape 3"/>
          <p:cNvSpPr/>
          <p:nvPr/>
        </p:nvSpPr>
        <p:spPr>
          <a:xfrm>
            <a:off x="548640" y="4023360"/>
            <a:ext cx="5303520" cy="1143000"/>
          </a:xfrm>
          <a:prstGeom prst="rect">
            <a:avLst/>
          </a:prstGeom>
          <a:solidFill>
            <a:srgbClr val="FFFFFF"/>
          </a:solidFill>
          <a:ln w="12700">
            <a:solidFill>
              <a:srgbClr val="1A2340"/>
            </a:solidFill>
            <a:prstDash val="solid"/>
          </a:ln>
        </p:spPr>
      </p:sp>
      <p:sp>
        <p:nvSpPr>
          <p:cNvPr id="6" name="Text 4"/>
          <p:cNvSpPr/>
          <p:nvPr/>
        </p:nvSpPr>
        <p:spPr>
          <a:xfrm>
            <a:off x="822960" y="4114800"/>
            <a:ext cx="4937760" cy="548640"/>
          </a:xfrm>
          <a:prstGeom prst="rect">
            <a:avLst/>
          </a:prstGeom>
          <a:noFill/>
          <a:ln/>
        </p:spPr>
        <p:txBody>
          <a:bodyPr wrap="square" rtlCol="0" anchor="ctr"/>
          <a:lstStyle/>
          <a:p>
            <a:pPr indent="0" marL="0">
              <a:buNone/>
            </a:pPr>
            <a:r>
              <a:rPr lang="en-US" sz="2400" b="1" dirty="0">
                <a:solidFill>
                  <a:srgbClr val="1A2340"/>
                </a:solidFill>
                <a:latin typeface="Georgia" pitchFamily="34" charset="0"/>
                <a:ea typeface="Georgia" pitchFamily="34" charset="-122"/>
                <a:cs typeface="Georgia" pitchFamily="34" charset="-120"/>
              </a:rPr>
              <a:t>1.3B</a:t>
            </a:r>
            <a:endParaRPr lang="en-US" sz="2400" dirty="0"/>
          </a:p>
        </p:txBody>
      </p:sp>
      <p:sp>
        <p:nvSpPr>
          <p:cNvPr id="7" name="Text 5"/>
          <p:cNvSpPr/>
          <p:nvPr/>
        </p:nvSpPr>
        <p:spPr>
          <a:xfrm>
            <a:off x="822960" y="4663440"/>
            <a:ext cx="4937760" cy="457200"/>
          </a:xfrm>
          <a:prstGeom prst="rect">
            <a:avLst/>
          </a:prstGeom>
          <a:noFill/>
          <a:ln/>
        </p:spPr>
        <p:txBody>
          <a:bodyPr wrap="square" rtlCol="0" anchor="ctr"/>
          <a:lstStyle/>
          <a:p>
            <a:pPr indent="0" marL="0">
              <a:buNone/>
            </a:pPr>
            <a:r>
              <a:rPr lang="en-US" sz="1100" dirty="0">
                <a:solidFill>
                  <a:srgbClr val="1A2340"/>
                </a:solidFill>
                <a:latin typeface="Calibri" pitchFamily="34" charset="0"/>
                <a:ea typeface="Calibri" pitchFamily="34" charset="-122"/>
                <a:cs typeface="Calibri" pitchFamily="34" charset="-120"/>
              </a:rPr>
              <a:t>Disabled people globally (WHO, 2023)</a:t>
            </a:r>
            <a:endParaRPr lang="en-US" sz="1100" dirty="0"/>
          </a:p>
        </p:txBody>
      </p:sp>
      <p:sp>
        <p:nvSpPr>
          <p:cNvPr id="8" name="Shape 6"/>
          <p:cNvSpPr/>
          <p:nvPr/>
        </p:nvSpPr>
        <p:spPr>
          <a:xfrm>
            <a:off x="6217920" y="4023360"/>
            <a:ext cx="5303520" cy="1143000"/>
          </a:xfrm>
          <a:prstGeom prst="rect">
            <a:avLst/>
          </a:prstGeom>
          <a:solidFill>
            <a:srgbClr val="FFFFFF"/>
          </a:solidFill>
          <a:ln w="12700">
            <a:solidFill>
              <a:srgbClr val="1A2340"/>
            </a:solidFill>
            <a:prstDash val="solid"/>
          </a:ln>
        </p:spPr>
      </p:sp>
      <p:sp>
        <p:nvSpPr>
          <p:cNvPr id="9" name="Text 7"/>
          <p:cNvSpPr/>
          <p:nvPr/>
        </p:nvSpPr>
        <p:spPr>
          <a:xfrm>
            <a:off x="6492240" y="4114800"/>
            <a:ext cx="4937760" cy="548640"/>
          </a:xfrm>
          <a:prstGeom prst="rect">
            <a:avLst/>
          </a:prstGeom>
          <a:noFill/>
          <a:ln/>
        </p:spPr>
        <p:txBody>
          <a:bodyPr wrap="square" rtlCol="0" anchor="ctr"/>
          <a:lstStyle/>
          <a:p>
            <a:pPr indent="0" marL="0">
              <a:buNone/>
            </a:pPr>
            <a:r>
              <a:rPr lang="en-US" sz="2400" b="1" dirty="0">
                <a:solidFill>
                  <a:srgbClr val="1A2340"/>
                </a:solidFill>
                <a:latin typeface="Georgia" pitchFamily="34" charset="0"/>
                <a:ea typeface="Georgia" pitchFamily="34" charset="-122"/>
                <a:cs typeface="Georgia" pitchFamily="34" charset="-120"/>
              </a:rPr>
              <a:t>22.5%</a:t>
            </a:r>
            <a:endParaRPr lang="en-US" sz="2400" dirty="0"/>
          </a:p>
        </p:txBody>
      </p:sp>
      <p:sp>
        <p:nvSpPr>
          <p:cNvPr id="10" name="Text 8"/>
          <p:cNvSpPr/>
          <p:nvPr/>
        </p:nvSpPr>
        <p:spPr>
          <a:xfrm>
            <a:off x="6492240" y="4663440"/>
            <a:ext cx="4937760" cy="457200"/>
          </a:xfrm>
          <a:prstGeom prst="rect">
            <a:avLst/>
          </a:prstGeom>
          <a:noFill/>
          <a:ln/>
        </p:spPr>
        <p:txBody>
          <a:bodyPr wrap="square" rtlCol="0" anchor="ctr"/>
          <a:lstStyle/>
          <a:p>
            <a:pPr indent="0" marL="0">
              <a:buNone/>
            </a:pPr>
            <a:r>
              <a:rPr lang="en-US" sz="1100" dirty="0">
                <a:solidFill>
                  <a:srgbClr val="1A2340"/>
                </a:solidFill>
                <a:latin typeface="Calibri" pitchFamily="34" charset="0"/>
                <a:ea typeface="Calibri" pitchFamily="34" charset="-122"/>
                <a:cs typeface="Calibri" pitchFamily="34" charset="-120"/>
              </a:rPr>
              <a:t>U.S. labor force participation for Disabled adults vs. 65.8% non-Disabled (BLS, 2024)</a:t>
            </a:r>
            <a:endParaRPr lang="en-US" sz="1100" dirty="0"/>
          </a:p>
        </p:txBody>
      </p:sp>
      <p:sp>
        <p:nvSpPr>
          <p:cNvPr id="11" name="Shape 9"/>
          <p:cNvSpPr/>
          <p:nvPr/>
        </p:nvSpPr>
        <p:spPr>
          <a:xfrm>
            <a:off x="548640" y="5303520"/>
            <a:ext cx="5303520" cy="1143000"/>
          </a:xfrm>
          <a:prstGeom prst="rect">
            <a:avLst/>
          </a:prstGeom>
          <a:solidFill>
            <a:srgbClr val="FFFFFF"/>
          </a:solidFill>
          <a:ln w="12700">
            <a:solidFill>
              <a:srgbClr val="1A2340"/>
            </a:solidFill>
            <a:prstDash val="solid"/>
          </a:ln>
        </p:spPr>
      </p:sp>
      <p:sp>
        <p:nvSpPr>
          <p:cNvPr id="12" name="Text 10"/>
          <p:cNvSpPr/>
          <p:nvPr/>
        </p:nvSpPr>
        <p:spPr>
          <a:xfrm>
            <a:off x="822960" y="5394960"/>
            <a:ext cx="4937760" cy="548640"/>
          </a:xfrm>
          <a:prstGeom prst="rect">
            <a:avLst/>
          </a:prstGeom>
          <a:noFill/>
          <a:ln/>
        </p:spPr>
        <p:txBody>
          <a:bodyPr wrap="square" rtlCol="0" anchor="ctr"/>
          <a:lstStyle/>
          <a:p>
            <a:pPr indent="0" marL="0">
              <a:buNone/>
            </a:pPr>
            <a:r>
              <a:rPr lang="en-US" sz="2400" b="1" dirty="0">
                <a:solidFill>
                  <a:srgbClr val="1A2340"/>
                </a:solidFill>
                <a:latin typeface="Georgia" pitchFamily="34" charset="0"/>
                <a:ea typeface="Georgia" pitchFamily="34" charset="-122"/>
                <a:cs typeface="Georgia" pitchFamily="34" charset="-120"/>
              </a:rPr>
              <a:t>2×</a:t>
            </a:r>
            <a:endParaRPr lang="en-US" sz="2400" dirty="0"/>
          </a:p>
        </p:txBody>
      </p:sp>
      <p:sp>
        <p:nvSpPr>
          <p:cNvPr id="13" name="Text 11"/>
          <p:cNvSpPr/>
          <p:nvPr/>
        </p:nvSpPr>
        <p:spPr>
          <a:xfrm>
            <a:off x="822960" y="5943600"/>
            <a:ext cx="4937760" cy="457200"/>
          </a:xfrm>
          <a:prstGeom prst="rect">
            <a:avLst/>
          </a:prstGeom>
          <a:noFill/>
          <a:ln/>
        </p:spPr>
        <p:txBody>
          <a:bodyPr wrap="square" rtlCol="0" anchor="ctr"/>
          <a:lstStyle/>
          <a:p>
            <a:pPr indent="0" marL="0">
              <a:buNone/>
            </a:pPr>
            <a:r>
              <a:rPr lang="en-US" sz="1100" dirty="0">
                <a:solidFill>
                  <a:srgbClr val="1A2340"/>
                </a:solidFill>
                <a:latin typeface="Calibri" pitchFamily="34" charset="0"/>
                <a:ea typeface="Calibri" pitchFamily="34" charset="-122"/>
                <a:cs typeface="Calibri" pitchFamily="34" charset="-120"/>
              </a:rPr>
              <a:t>More likely to be unemployed than non-Disabled peers, globally</a:t>
            </a:r>
            <a:endParaRPr lang="en-US" sz="1100" dirty="0"/>
          </a:p>
        </p:txBody>
      </p:sp>
      <p:sp>
        <p:nvSpPr>
          <p:cNvPr id="14" name="Shape 12"/>
          <p:cNvSpPr/>
          <p:nvPr/>
        </p:nvSpPr>
        <p:spPr>
          <a:xfrm>
            <a:off x="6217920" y="5303520"/>
            <a:ext cx="5303520" cy="1143000"/>
          </a:xfrm>
          <a:prstGeom prst="rect">
            <a:avLst/>
          </a:prstGeom>
          <a:solidFill>
            <a:srgbClr val="FFFFFF"/>
          </a:solidFill>
          <a:ln w="12700">
            <a:solidFill>
              <a:srgbClr val="1A2340"/>
            </a:solidFill>
            <a:prstDash val="solid"/>
          </a:ln>
        </p:spPr>
      </p:sp>
      <p:sp>
        <p:nvSpPr>
          <p:cNvPr id="15" name="Text 13"/>
          <p:cNvSpPr/>
          <p:nvPr/>
        </p:nvSpPr>
        <p:spPr>
          <a:xfrm>
            <a:off x="6492240" y="5394960"/>
            <a:ext cx="4937760" cy="548640"/>
          </a:xfrm>
          <a:prstGeom prst="rect">
            <a:avLst/>
          </a:prstGeom>
          <a:noFill/>
          <a:ln/>
        </p:spPr>
        <p:txBody>
          <a:bodyPr wrap="square" rtlCol="0" anchor="ctr"/>
          <a:lstStyle/>
          <a:p>
            <a:pPr indent="0" marL="0">
              <a:buNone/>
            </a:pPr>
            <a:r>
              <a:rPr lang="en-US" sz="2400" b="1" dirty="0">
                <a:solidFill>
                  <a:srgbClr val="1A2340"/>
                </a:solidFill>
                <a:latin typeface="Georgia" pitchFamily="34" charset="0"/>
                <a:ea typeface="Georgia" pitchFamily="34" charset="-122"/>
                <a:cs typeface="Georgia" pitchFamily="34" charset="-120"/>
              </a:rPr>
              <a:t>200</a:t>
            </a:r>
            <a:endParaRPr lang="en-US" sz="2400" dirty="0"/>
          </a:p>
        </p:txBody>
      </p:sp>
      <p:sp>
        <p:nvSpPr>
          <p:cNvPr id="16" name="Text 14"/>
          <p:cNvSpPr/>
          <p:nvPr/>
        </p:nvSpPr>
        <p:spPr>
          <a:xfrm>
            <a:off x="6492240" y="5943600"/>
            <a:ext cx="4937760" cy="457200"/>
          </a:xfrm>
          <a:prstGeom prst="rect">
            <a:avLst/>
          </a:prstGeom>
          <a:noFill/>
          <a:ln/>
        </p:spPr>
        <p:txBody>
          <a:bodyPr wrap="square" rtlCol="0" anchor="ctr"/>
          <a:lstStyle/>
          <a:p>
            <a:pPr indent="0" marL="0">
              <a:buNone/>
            </a:pPr>
            <a:r>
              <a:rPr lang="en-US" sz="1100" dirty="0">
                <a:solidFill>
                  <a:srgbClr val="1A2340"/>
                </a:solidFill>
                <a:latin typeface="Calibri" pitchFamily="34" charset="0"/>
                <a:ea typeface="Calibri" pitchFamily="34" charset="-122"/>
                <a:cs typeface="Calibri" pitchFamily="34" charset="-120"/>
              </a:rPr>
              <a:t>Disabled people supported per 12-month Ascend cycle</a:t>
            </a:r>
            <a:endParaRPr lang="en-US" sz="1100" dirty="0"/>
          </a:p>
        </p:txBody>
      </p:sp>
      <p:sp>
        <p:nvSpPr>
          <p:cNvPr id="17" name="Text 15"/>
          <p:cNvSpPr/>
          <p:nvPr/>
        </p:nvSpPr>
        <p:spPr>
          <a:xfrm>
            <a:off x="10515600" y="6400800"/>
            <a:ext cx="1188720" cy="274320"/>
          </a:xfrm>
          <a:prstGeom prst="rect">
            <a:avLst/>
          </a:prstGeom>
          <a:noFill/>
          <a:ln/>
        </p:spPr>
        <p:txBody>
          <a:bodyPr wrap="square" rtlCol="0" anchor="ctr"/>
          <a:lstStyle/>
          <a:p>
            <a:pPr algn="r" indent="0" marL="0">
              <a:buNone/>
            </a:pPr>
            <a:r>
              <a:rPr lang="en-US" sz="1000" dirty="0">
                <a:solidFill>
                  <a:srgbClr val="1A2340"/>
                </a:solidFill>
                <a:latin typeface="Calibri" pitchFamily="34" charset="0"/>
                <a:ea typeface="Calibri" pitchFamily="34" charset="-122"/>
                <a:cs typeface="Calibri" pitchFamily="34" charset="-120"/>
              </a:rPr>
              <a:t>03 / 20</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1A2340"/>
        </a:solidFill>
      </p:bgPr>
    </p:bg>
    <p:spTree>
      <p:nvGrpSpPr>
        <p:cNvPr id="1" name=""/>
        <p:cNvGrpSpPr/>
        <p:nvPr/>
      </p:nvGrpSpPr>
      <p:grpSpPr>
        <a:xfrm>
          <a:off x="0" y="0"/>
          <a:ext cx="0" cy="0"/>
          <a:chOff x="0" y="0"/>
          <a:chExt cx="0" cy="0"/>
        </a:xfrm>
      </p:grpSpPr>
      <p:sp>
        <p:nvSpPr>
          <p:cNvPr id="2" name="Text 0"/>
          <p:cNvSpPr/>
          <p:nvPr/>
        </p:nvSpPr>
        <p:spPr>
          <a:xfrm>
            <a:off x="548640" y="457200"/>
            <a:ext cx="10972800" cy="365760"/>
          </a:xfrm>
          <a:prstGeom prst="rect">
            <a:avLst/>
          </a:prstGeom>
          <a:noFill/>
          <a:ln/>
        </p:spPr>
        <p:txBody>
          <a:bodyPr wrap="square" rtlCol="0" anchor="ctr"/>
          <a:lstStyle/>
          <a:p>
            <a:pPr indent="0" marL="0">
              <a:buNone/>
            </a:pPr>
            <a:r>
              <a:rPr lang="en-US" sz="1200" b="1" spc="400" kern="0" dirty="0">
                <a:solidFill>
                  <a:srgbClr val="F58A3D"/>
                </a:solidFill>
                <a:latin typeface="Calibri" pitchFamily="34" charset="0"/>
                <a:ea typeface="Calibri" pitchFamily="34" charset="-122"/>
                <a:cs typeface="Calibri" pitchFamily="34" charset="-120"/>
              </a:rPr>
              <a:t>ASCEND × MAKING SPACE</a:t>
            </a:r>
            <a:endParaRPr lang="en-US" sz="1200" dirty="0"/>
          </a:p>
        </p:txBody>
      </p:sp>
      <p:sp>
        <p:nvSpPr>
          <p:cNvPr id="3" name="Text 1"/>
          <p:cNvSpPr/>
          <p:nvPr/>
        </p:nvSpPr>
        <p:spPr>
          <a:xfrm>
            <a:off x="548640" y="914400"/>
            <a:ext cx="10972800" cy="1463040"/>
          </a:xfrm>
          <a:prstGeom prst="rect">
            <a:avLst/>
          </a:prstGeom>
          <a:noFill/>
          <a:ln/>
        </p:spPr>
        <p:txBody>
          <a:bodyPr wrap="square" rtlCol="0" anchor="ctr"/>
          <a:lstStyle/>
          <a:p>
            <a:pPr indent="0" marL="0">
              <a:buNone/>
            </a:pPr>
            <a:r>
              <a:rPr lang="en-US" sz="3000" b="1" dirty="0">
                <a:solidFill>
                  <a:srgbClr val="F5EFE1"/>
                </a:solidFill>
                <a:latin typeface="Georgia" pitchFamily="34" charset="0"/>
                <a:ea typeface="Georgia" pitchFamily="34" charset="-122"/>
                <a:cs typeface="Georgia" pitchFamily="34" charset="-120"/>
              </a:rPr>
              <a:t>A 12-month workforce mobility programme — portable, replicable, employer-backed.</a:t>
            </a:r>
            <a:endParaRPr lang="en-US" sz="3000" dirty="0"/>
          </a:p>
        </p:txBody>
      </p:sp>
      <p:sp>
        <p:nvSpPr>
          <p:cNvPr id="4" name="Text 2"/>
          <p:cNvSpPr/>
          <p:nvPr/>
        </p:nvSpPr>
        <p:spPr>
          <a:xfrm>
            <a:off x="548640" y="2651760"/>
            <a:ext cx="10515600" cy="2011680"/>
          </a:xfrm>
          <a:prstGeom prst="rect">
            <a:avLst/>
          </a:prstGeom>
          <a:noFill/>
          <a:ln/>
        </p:spPr>
        <p:txBody>
          <a:bodyPr wrap="square" rtlCol="0" anchor="ctr"/>
          <a:lstStyle/>
          <a:p>
            <a:pPr indent="0" marL="0">
              <a:buNone/>
            </a:pPr>
            <a:r>
              <a:rPr lang="en-US" sz="1500" dirty="0">
                <a:solidFill>
                  <a:srgbClr val="F5EFE1"/>
                </a:solidFill>
                <a:latin typeface="Calibri" pitchFamily="34" charset="0"/>
                <a:ea typeface="Calibri" pitchFamily="34" charset="-122"/>
                <a:cs typeface="Calibri" pitchFamily="34" charset="-120"/>
              </a:rPr>
              <a:t>Each cycle supports 200 Disabled people across two six-month cohorts. Delivered virtually with local employer integration, the model can be deployed region by region while holding a consistent programme structure. Philanthropic capital underwrites participant delivery and de-risks employer engagement, so corporate partners enter with confidence and build toward sustained, paid participation.</a:t>
            </a:r>
            <a:endParaRPr lang="en-US" sz="1500" dirty="0"/>
          </a:p>
        </p:txBody>
      </p:sp>
      <p:sp>
        <p:nvSpPr>
          <p:cNvPr id="5" name="Shape 3"/>
          <p:cNvSpPr/>
          <p:nvPr/>
        </p:nvSpPr>
        <p:spPr>
          <a:xfrm>
            <a:off x="548640" y="4937760"/>
            <a:ext cx="3657600" cy="1371600"/>
          </a:xfrm>
          <a:prstGeom prst="rect">
            <a:avLst/>
          </a:prstGeom>
          <a:solidFill>
            <a:srgbClr val="252E52"/>
          </a:solidFill>
          <a:ln/>
        </p:spPr>
      </p:sp>
      <p:sp>
        <p:nvSpPr>
          <p:cNvPr id="6" name="Text 4"/>
          <p:cNvSpPr/>
          <p:nvPr/>
        </p:nvSpPr>
        <p:spPr>
          <a:xfrm>
            <a:off x="731520" y="5029200"/>
            <a:ext cx="3291840" cy="640080"/>
          </a:xfrm>
          <a:prstGeom prst="rect">
            <a:avLst/>
          </a:prstGeom>
          <a:noFill/>
          <a:ln/>
        </p:spPr>
        <p:txBody>
          <a:bodyPr wrap="square" rtlCol="0" anchor="ctr"/>
          <a:lstStyle/>
          <a:p>
            <a:pPr indent="0" marL="0">
              <a:buNone/>
            </a:pPr>
            <a:r>
              <a:rPr lang="en-US" sz="2400" b="1" dirty="0">
                <a:solidFill>
                  <a:srgbClr val="F58A3D"/>
                </a:solidFill>
                <a:latin typeface="Georgia" pitchFamily="34" charset="0"/>
                <a:ea typeface="Georgia" pitchFamily="34" charset="-122"/>
                <a:cs typeface="Georgia" pitchFamily="34" charset="-120"/>
              </a:rPr>
              <a:t>200</a:t>
            </a:r>
            <a:endParaRPr lang="en-US" sz="2400" dirty="0"/>
          </a:p>
        </p:txBody>
      </p:sp>
      <p:sp>
        <p:nvSpPr>
          <p:cNvPr id="7" name="Text 5"/>
          <p:cNvSpPr/>
          <p:nvPr/>
        </p:nvSpPr>
        <p:spPr>
          <a:xfrm>
            <a:off x="731520" y="5669280"/>
            <a:ext cx="3291840" cy="640080"/>
          </a:xfrm>
          <a:prstGeom prst="rect">
            <a:avLst/>
          </a:prstGeom>
          <a:noFill/>
          <a:ln/>
        </p:spPr>
        <p:txBody>
          <a:bodyPr wrap="square" rtlCol="0" anchor="ctr"/>
          <a:lstStyle/>
          <a:p>
            <a:pPr indent="0" marL="0">
              <a:buNone/>
            </a:pPr>
            <a:r>
              <a:rPr lang="en-US" sz="1000" dirty="0">
                <a:solidFill>
                  <a:srgbClr val="F5EFE1"/>
                </a:solidFill>
                <a:latin typeface="Calibri" pitchFamily="34" charset="0"/>
                <a:ea typeface="Calibri" pitchFamily="34" charset="-122"/>
                <a:cs typeface="Calibri" pitchFamily="34" charset="-120"/>
              </a:rPr>
              <a:t>Disabled people supported per cycle</a:t>
            </a:r>
            <a:endParaRPr lang="en-US" sz="1000" dirty="0"/>
          </a:p>
        </p:txBody>
      </p:sp>
      <p:sp>
        <p:nvSpPr>
          <p:cNvPr id="8" name="Shape 6"/>
          <p:cNvSpPr/>
          <p:nvPr/>
        </p:nvSpPr>
        <p:spPr>
          <a:xfrm>
            <a:off x="4389120" y="4937760"/>
            <a:ext cx="3657600" cy="1371600"/>
          </a:xfrm>
          <a:prstGeom prst="rect">
            <a:avLst/>
          </a:prstGeom>
          <a:solidFill>
            <a:srgbClr val="252E52"/>
          </a:solidFill>
          <a:ln/>
        </p:spPr>
      </p:sp>
      <p:sp>
        <p:nvSpPr>
          <p:cNvPr id="9" name="Text 7"/>
          <p:cNvSpPr/>
          <p:nvPr/>
        </p:nvSpPr>
        <p:spPr>
          <a:xfrm>
            <a:off x="4572000" y="5029200"/>
            <a:ext cx="3291840" cy="640080"/>
          </a:xfrm>
          <a:prstGeom prst="rect">
            <a:avLst/>
          </a:prstGeom>
          <a:noFill/>
          <a:ln/>
        </p:spPr>
        <p:txBody>
          <a:bodyPr wrap="square" rtlCol="0" anchor="ctr"/>
          <a:lstStyle/>
          <a:p>
            <a:pPr indent="0" marL="0">
              <a:buNone/>
            </a:pPr>
            <a:r>
              <a:rPr lang="en-US" sz="2400" b="1" dirty="0">
                <a:solidFill>
                  <a:srgbClr val="F58A3D"/>
                </a:solidFill>
                <a:latin typeface="Georgia" pitchFamily="34" charset="0"/>
                <a:ea typeface="Georgia" pitchFamily="34" charset="-122"/>
                <a:cs typeface="Georgia" pitchFamily="34" charset="-120"/>
              </a:rPr>
              <a:t>2 × 6</a:t>
            </a:r>
            <a:endParaRPr lang="en-US" sz="2400" dirty="0"/>
          </a:p>
        </p:txBody>
      </p:sp>
      <p:sp>
        <p:nvSpPr>
          <p:cNvPr id="10" name="Text 8"/>
          <p:cNvSpPr/>
          <p:nvPr/>
        </p:nvSpPr>
        <p:spPr>
          <a:xfrm>
            <a:off x="4572000" y="5669280"/>
            <a:ext cx="3291840" cy="640080"/>
          </a:xfrm>
          <a:prstGeom prst="rect">
            <a:avLst/>
          </a:prstGeom>
          <a:noFill/>
          <a:ln/>
        </p:spPr>
        <p:txBody>
          <a:bodyPr wrap="square" rtlCol="0" anchor="ctr"/>
          <a:lstStyle/>
          <a:p>
            <a:pPr indent="0" marL="0">
              <a:buNone/>
            </a:pPr>
            <a:r>
              <a:rPr lang="en-US" sz="1000" dirty="0">
                <a:solidFill>
                  <a:srgbClr val="F5EFE1"/>
                </a:solidFill>
                <a:latin typeface="Calibri" pitchFamily="34" charset="0"/>
                <a:ea typeface="Calibri" pitchFamily="34" charset="-122"/>
                <a:cs typeface="Calibri" pitchFamily="34" charset="-120"/>
              </a:rPr>
              <a:t>Month cohorts, early &amp; mid-career</a:t>
            </a:r>
            <a:endParaRPr lang="en-US" sz="1000" dirty="0"/>
          </a:p>
        </p:txBody>
      </p:sp>
      <p:sp>
        <p:nvSpPr>
          <p:cNvPr id="11" name="Shape 9"/>
          <p:cNvSpPr/>
          <p:nvPr/>
        </p:nvSpPr>
        <p:spPr>
          <a:xfrm>
            <a:off x="8229600" y="4937760"/>
            <a:ext cx="3657600" cy="1371600"/>
          </a:xfrm>
          <a:prstGeom prst="rect">
            <a:avLst/>
          </a:prstGeom>
          <a:solidFill>
            <a:srgbClr val="252E52"/>
          </a:solidFill>
          <a:ln/>
        </p:spPr>
      </p:sp>
      <p:sp>
        <p:nvSpPr>
          <p:cNvPr id="12" name="Text 10"/>
          <p:cNvSpPr/>
          <p:nvPr/>
        </p:nvSpPr>
        <p:spPr>
          <a:xfrm>
            <a:off x="8412480" y="5029200"/>
            <a:ext cx="3291840" cy="640080"/>
          </a:xfrm>
          <a:prstGeom prst="rect">
            <a:avLst/>
          </a:prstGeom>
          <a:noFill/>
          <a:ln/>
        </p:spPr>
        <p:txBody>
          <a:bodyPr wrap="square" rtlCol="0" anchor="ctr"/>
          <a:lstStyle/>
          <a:p>
            <a:pPr indent="0" marL="0">
              <a:buNone/>
            </a:pPr>
            <a:r>
              <a:rPr lang="en-US" sz="2400" b="1" dirty="0">
                <a:solidFill>
                  <a:srgbClr val="F58A3D"/>
                </a:solidFill>
                <a:latin typeface="Georgia" pitchFamily="34" charset="0"/>
                <a:ea typeface="Georgia" pitchFamily="34" charset="-122"/>
                <a:cs typeface="Georgia" pitchFamily="34" charset="-120"/>
              </a:rPr>
              <a:t>50K+</a:t>
            </a:r>
            <a:endParaRPr lang="en-US" sz="2400" dirty="0"/>
          </a:p>
        </p:txBody>
      </p:sp>
      <p:sp>
        <p:nvSpPr>
          <p:cNvPr id="13" name="Text 11"/>
          <p:cNvSpPr/>
          <p:nvPr/>
        </p:nvSpPr>
        <p:spPr>
          <a:xfrm>
            <a:off x="8412480" y="5669280"/>
            <a:ext cx="3291840" cy="640080"/>
          </a:xfrm>
          <a:prstGeom prst="rect">
            <a:avLst/>
          </a:prstGeom>
          <a:noFill/>
          <a:ln/>
        </p:spPr>
        <p:txBody>
          <a:bodyPr wrap="square" rtlCol="0" anchor="ctr"/>
          <a:lstStyle/>
          <a:p>
            <a:pPr indent="0" marL="0">
              <a:buNone/>
            </a:pPr>
            <a:r>
              <a:rPr lang="en-US" sz="1000" dirty="0">
                <a:solidFill>
                  <a:srgbClr val="F5EFE1"/>
                </a:solidFill>
                <a:latin typeface="Calibri" pitchFamily="34" charset="0"/>
                <a:ea typeface="Calibri" pitchFamily="34" charset="-122"/>
                <a:cs typeface="Calibri" pitchFamily="34" charset="-120"/>
              </a:rPr>
              <a:t>Disabled professionals on the Making Space platform</a:t>
            </a:r>
            <a:endParaRPr lang="en-US" sz="1000" dirty="0"/>
          </a:p>
        </p:txBody>
      </p:sp>
      <p:sp>
        <p:nvSpPr>
          <p:cNvPr id="14" name="Text 12"/>
          <p:cNvSpPr/>
          <p:nvPr/>
        </p:nvSpPr>
        <p:spPr>
          <a:xfrm>
            <a:off x="10515600" y="6400800"/>
            <a:ext cx="1188720" cy="274320"/>
          </a:xfrm>
          <a:prstGeom prst="rect">
            <a:avLst/>
          </a:prstGeom>
          <a:noFill/>
          <a:ln/>
        </p:spPr>
        <p:txBody>
          <a:bodyPr wrap="square" rtlCol="0" anchor="ctr"/>
          <a:lstStyle/>
          <a:p>
            <a:pPr algn="r" indent="0" marL="0">
              <a:buNone/>
            </a:pPr>
            <a:r>
              <a:rPr lang="en-US" sz="1000" dirty="0">
                <a:solidFill>
                  <a:srgbClr val="F5EFE1"/>
                </a:solidFill>
                <a:latin typeface="Calibri" pitchFamily="34" charset="0"/>
                <a:ea typeface="Calibri" pitchFamily="34" charset="-122"/>
                <a:cs typeface="Calibri" pitchFamily="34" charset="-120"/>
              </a:rPr>
              <a:t>04 / 20</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1A2340"/>
        </a:solidFill>
      </p:bgPr>
    </p:bg>
    <p:spTree>
      <p:nvGrpSpPr>
        <p:cNvPr id="1" name=""/>
        <p:cNvGrpSpPr/>
        <p:nvPr/>
      </p:nvGrpSpPr>
      <p:grpSpPr>
        <a:xfrm>
          <a:off x="0" y="0"/>
          <a:ext cx="0" cy="0"/>
          <a:chOff x="0" y="0"/>
          <a:chExt cx="0" cy="0"/>
        </a:xfrm>
      </p:grpSpPr>
      <p:sp>
        <p:nvSpPr>
          <p:cNvPr id="2" name="Text 0"/>
          <p:cNvSpPr/>
          <p:nvPr/>
        </p:nvSpPr>
        <p:spPr>
          <a:xfrm>
            <a:off x="548640" y="457200"/>
            <a:ext cx="10972800" cy="365760"/>
          </a:xfrm>
          <a:prstGeom prst="rect">
            <a:avLst/>
          </a:prstGeom>
          <a:noFill/>
          <a:ln/>
        </p:spPr>
        <p:txBody>
          <a:bodyPr wrap="square" rtlCol="0" anchor="ctr"/>
          <a:lstStyle/>
          <a:p>
            <a:pPr indent="0" marL="0">
              <a:buNone/>
            </a:pPr>
            <a:r>
              <a:rPr lang="en-US" sz="1200" b="1" spc="400" kern="0" dirty="0">
                <a:solidFill>
                  <a:srgbClr val="F5EFE1"/>
                </a:solidFill>
                <a:latin typeface="Calibri" pitchFamily="34" charset="0"/>
                <a:ea typeface="Calibri" pitchFamily="34" charset="-122"/>
                <a:cs typeface="Calibri" pitchFamily="34" charset="-120"/>
              </a:rPr>
              <a:t>02  ·  IMPACT</a:t>
            </a:r>
            <a:endParaRPr lang="en-US" sz="1200" dirty="0"/>
          </a:p>
        </p:txBody>
      </p:sp>
      <p:sp>
        <p:nvSpPr>
          <p:cNvPr id="3" name="Text 1"/>
          <p:cNvSpPr/>
          <p:nvPr/>
        </p:nvSpPr>
        <p:spPr>
          <a:xfrm>
            <a:off x="548640" y="1097280"/>
            <a:ext cx="10972800" cy="1463040"/>
          </a:xfrm>
          <a:prstGeom prst="rect">
            <a:avLst/>
          </a:prstGeom>
          <a:noFill/>
          <a:ln/>
        </p:spPr>
        <p:txBody>
          <a:bodyPr wrap="square" rtlCol="0" anchor="ctr"/>
          <a:lstStyle/>
          <a:p>
            <a:pPr indent="0" marL="0">
              <a:buNone/>
            </a:pPr>
            <a:r>
              <a:rPr lang="en-US" sz="3400" b="1" dirty="0">
                <a:solidFill>
                  <a:srgbClr val="F5EFE1"/>
                </a:solidFill>
                <a:latin typeface="Georgia" pitchFamily="34" charset="0"/>
                <a:ea typeface="Georgia" pitchFamily="34" charset="-122"/>
                <a:cs typeface="Georgia" pitchFamily="34" charset="-120"/>
              </a:rPr>
              <a:t>Reported to the GitLab Foundation in 2025.</a:t>
            </a:r>
            <a:endParaRPr lang="en-US" sz="3400" dirty="0"/>
          </a:p>
        </p:txBody>
      </p:sp>
      <p:sp>
        <p:nvSpPr>
          <p:cNvPr id="4" name="Text 2"/>
          <p:cNvSpPr/>
          <p:nvPr/>
        </p:nvSpPr>
        <p:spPr>
          <a:xfrm>
            <a:off x="548640" y="2743200"/>
            <a:ext cx="10515600" cy="1828800"/>
          </a:xfrm>
          <a:prstGeom prst="rect">
            <a:avLst/>
          </a:prstGeom>
          <a:noFill/>
          <a:ln/>
        </p:spPr>
        <p:txBody>
          <a:bodyPr wrap="square" rtlCol="0" anchor="ctr"/>
          <a:lstStyle/>
          <a:p>
            <a:pPr indent="0" marL="0">
              <a:buNone/>
            </a:pPr>
            <a:r>
              <a:rPr lang="en-US" sz="1800" dirty="0">
                <a:solidFill>
                  <a:srgbClr val="F5EFE1"/>
                </a:solidFill>
                <a:latin typeface="Calibri" pitchFamily="34" charset="0"/>
                <a:ea typeface="Calibri" pitchFamily="34" charset="-122"/>
                <a:cs typeface="Calibri" pitchFamily="34" charset="-120"/>
              </a:rPr>
              <a:t>Ascend set out to move 100 Disabled people from benefit dependence into sustainable employment. It did that, and built a repeatable systems-change model along the way.</a:t>
            </a:r>
            <a:endParaRPr lang="en-US" sz="1800" dirty="0"/>
          </a:p>
        </p:txBody>
      </p:sp>
      <p:sp>
        <p:nvSpPr>
          <p:cNvPr id="5" name="Text 3"/>
          <p:cNvSpPr/>
          <p:nvPr/>
        </p:nvSpPr>
        <p:spPr>
          <a:xfrm>
            <a:off x="10515600" y="6400800"/>
            <a:ext cx="1188720" cy="274320"/>
          </a:xfrm>
          <a:prstGeom prst="rect">
            <a:avLst/>
          </a:prstGeom>
          <a:noFill/>
          <a:ln/>
        </p:spPr>
        <p:txBody>
          <a:bodyPr wrap="square" rtlCol="0" anchor="ctr"/>
          <a:lstStyle/>
          <a:p>
            <a:pPr algn="r" indent="0" marL="0">
              <a:buNone/>
            </a:pPr>
            <a:r>
              <a:rPr lang="en-US" sz="1000" dirty="0">
                <a:solidFill>
                  <a:srgbClr val="F5EFE1"/>
                </a:solidFill>
                <a:latin typeface="Calibri" pitchFamily="34" charset="0"/>
                <a:ea typeface="Calibri" pitchFamily="34" charset="-122"/>
                <a:cs typeface="Calibri" pitchFamily="34" charset="-120"/>
              </a:rPr>
              <a:t>05 / 20</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EFE1"/>
        </a:solidFill>
      </p:bgPr>
    </p:bg>
    <p:spTree>
      <p:nvGrpSpPr>
        <p:cNvPr id="1" name=""/>
        <p:cNvGrpSpPr/>
        <p:nvPr/>
      </p:nvGrpSpPr>
      <p:grpSpPr>
        <a:xfrm>
          <a:off x="0" y="0"/>
          <a:ext cx="0" cy="0"/>
          <a:chOff x="0" y="0"/>
          <a:chExt cx="0" cy="0"/>
        </a:xfrm>
      </p:grpSpPr>
      <p:sp>
        <p:nvSpPr>
          <p:cNvPr id="2" name="Text 0"/>
          <p:cNvSpPr/>
          <p:nvPr/>
        </p:nvSpPr>
        <p:spPr>
          <a:xfrm>
            <a:off x="548640" y="457200"/>
            <a:ext cx="10972800" cy="365760"/>
          </a:xfrm>
          <a:prstGeom prst="rect">
            <a:avLst/>
          </a:prstGeom>
          <a:noFill/>
          <a:ln/>
        </p:spPr>
        <p:txBody>
          <a:bodyPr wrap="square" rtlCol="0" anchor="ctr"/>
          <a:lstStyle/>
          <a:p>
            <a:pPr indent="0" marL="0">
              <a:buNone/>
            </a:pPr>
            <a:r>
              <a:rPr lang="en-US" sz="1200" b="1" spc="400" kern="0" dirty="0">
                <a:solidFill>
                  <a:srgbClr val="1A2340"/>
                </a:solidFill>
                <a:latin typeface="Calibri" pitchFamily="34" charset="0"/>
                <a:ea typeface="Calibri" pitchFamily="34" charset="-122"/>
                <a:cs typeface="Calibri" pitchFamily="34" charset="-120"/>
              </a:rPr>
              <a:t>02  ·  IMPACT</a:t>
            </a:r>
            <a:endParaRPr lang="en-US" sz="1200" dirty="0"/>
          </a:p>
        </p:txBody>
      </p:sp>
      <p:sp>
        <p:nvSpPr>
          <p:cNvPr id="3" name="Text 1"/>
          <p:cNvSpPr/>
          <p:nvPr/>
        </p:nvSpPr>
        <p:spPr>
          <a:xfrm>
            <a:off x="548640" y="1005840"/>
            <a:ext cx="10972800" cy="822960"/>
          </a:xfrm>
          <a:prstGeom prst="rect">
            <a:avLst/>
          </a:prstGeom>
          <a:noFill/>
          <a:ln/>
        </p:spPr>
        <p:txBody>
          <a:bodyPr wrap="square" rtlCol="0" anchor="ctr"/>
          <a:lstStyle/>
          <a:p>
            <a:pPr indent="0" marL="0">
              <a:buNone/>
            </a:pPr>
            <a:r>
              <a:rPr lang="en-US" sz="3200" b="1" dirty="0">
                <a:solidFill>
                  <a:srgbClr val="1A2340"/>
                </a:solidFill>
                <a:latin typeface="Georgia" pitchFamily="34" charset="0"/>
                <a:ea typeface="Georgia" pitchFamily="34" charset="-122"/>
                <a:cs typeface="Georgia" pitchFamily="34" charset="-120"/>
              </a:rPr>
              <a:t>Outcomes.</a:t>
            </a:r>
            <a:endParaRPr lang="en-US" sz="3200" dirty="0"/>
          </a:p>
        </p:txBody>
      </p:sp>
      <p:sp>
        <p:nvSpPr>
          <p:cNvPr id="4" name="Shape 2"/>
          <p:cNvSpPr/>
          <p:nvPr/>
        </p:nvSpPr>
        <p:spPr>
          <a:xfrm>
            <a:off x="548640" y="2286000"/>
            <a:ext cx="3657600" cy="1828800"/>
          </a:xfrm>
          <a:prstGeom prst="rect">
            <a:avLst/>
          </a:prstGeom>
          <a:solidFill>
            <a:srgbClr val="FFFFFF"/>
          </a:solidFill>
          <a:ln w="12700">
            <a:solidFill>
              <a:srgbClr val="1A2340"/>
            </a:solidFill>
            <a:prstDash val="solid"/>
          </a:ln>
        </p:spPr>
      </p:sp>
      <p:sp>
        <p:nvSpPr>
          <p:cNvPr id="5" name="Text 3"/>
          <p:cNvSpPr/>
          <p:nvPr/>
        </p:nvSpPr>
        <p:spPr>
          <a:xfrm>
            <a:off x="731520" y="2423160"/>
            <a:ext cx="3291840" cy="822960"/>
          </a:xfrm>
          <a:prstGeom prst="rect">
            <a:avLst/>
          </a:prstGeom>
          <a:noFill/>
          <a:ln/>
        </p:spPr>
        <p:txBody>
          <a:bodyPr wrap="square" rtlCol="0" anchor="ctr"/>
          <a:lstStyle/>
          <a:p>
            <a:pPr indent="0" marL="0">
              <a:buNone/>
            </a:pPr>
            <a:r>
              <a:rPr lang="en-US" sz="2800" b="1" dirty="0">
                <a:solidFill>
                  <a:srgbClr val="1A2340"/>
                </a:solidFill>
                <a:latin typeface="Georgia" pitchFamily="34" charset="0"/>
                <a:ea typeface="Georgia" pitchFamily="34" charset="-122"/>
                <a:cs typeface="Georgia" pitchFamily="34" charset="-120"/>
              </a:rPr>
              <a:t>75%</a:t>
            </a:r>
            <a:endParaRPr lang="en-US" sz="2800" dirty="0"/>
          </a:p>
        </p:txBody>
      </p:sp>
      <p:sp>
        <p:nvSpPr>
          <p:cNvPr id="6" name="Text 4"/>
          <p:cNvSpPr/>
          <p:nvPr/>
        </p:nvSpPr>
        <p:spPr>
          <a:xfrm>
            <a:off x="731520" y="3246120"/>
            <a:ext cx="3291840" cy="822960"/>
          </a:xfrm>
          <a:prstGeom prst="rect">
            <a:avLst/>
          </a:prstGeom>
          <a:noFill/>
          <a:ln/>
        </p:spPr>
        <p:txBody>
          <a:bodyPr wrap="square" rtlCol="0" anchor="ctr"/>
          <a:lstStyle/>
          <a:p>
            <a:pPr indent="0" marL="0">
              <a:buNone/>
            </a:pPr>
            <a:r>
              <a:rPr lang="en-US" sz="1000" dirty="0">
                <a:solidFill>
                  <a:srgbClr val="1A2340"/>
                </a:solidFill>
                <a:latin typeface="Calibri" pitchFamily="34" charset="0"/>
                <a:ea typeface="Calibri" pitchFamily="34" charset="-122"/>
                <a:cs typeface="Calibri" pitchFamily="34" charset="-120"/>
              </a:rPr>
              <a:t>Secured new employment, launched ventures, or advanced to late-stage interviews</a:t>
            </a:r>
            <a:endParaRPr lang="en-US" sz="1000" dirty="0"/>
          </a:p>
        </p:txBody>
      </p:sp>
      <p:sp>
        <p:nvSpPr>
          <p:cNvPr id="7" name="Shape 5"/>
          <p:cNvSpPr/>
          <p:nvPr/>
        </p:nvSpPr>
        <p:spPr>
          <a:xfrm>
            <a:off x="4343400" y="2286000"/>
            <a:ext cx="3657600" cy="1828800"/>
          </a:xfrm>
          <a:prstGeom prst="rect">
            <a:avLst/>
          </a:prstGeom>
          <a:solidFill>
            <a:srgbClr val="FFFFFF"/>
          </a:solidFill>
          <a:ln w="12700">
            <a:solidFill>
              <a:srgbClr val="1A2340"/>
            </a:solidFill>
            <a:prstDash val="solid"/>
          </a:ln>
        </p:spPr>
      </p:sp>
      <p:sp>
        <p:nvSpPr>
          <p:cNvPr id="8" name="Text 6"/>
          <p:cNvSpPr/>
          <p:nvPr/>
        </p:nvSpPr>
        <p:spPr>
          <a:xfrm>
            <a:off x="4526280" y="2423160"/>
            <a:ext cx="3291840" cy="822960"/>
          </a:xfrm>
          <a:prstGeom prst="rect">
            <a:avLst/>
          </a:prstGeom>
          <a:noFill/>
          <a:ln/>
        </p:spPr>
        <p:txBody>
          <a:bodyPr wrap="square" rtlCol="0" anchor="ctr"/>
          <a:lstStyle/>
          <a:p>
            <a:pPr indent="0" marL="0">
              <a:buNone/>
            </a:pPr>
            <a:r>
              <a:rPr lang="en-US" sz="2800" b="1" dirty="0">
                <a:solidFill>
                  <a:srgbClr val="1A2340"/>
                </a:solidFill>
                <a:latin typeface="Georgia" pitchFamily="34" charset="0"/>
                <a:ea typeface="Georgia" pitchFamily="34" charset="-122"/>
                <a:cs typeface="Georgia" pitchFamily="34" charset="-120"/>
              </a:rPr>
              <a:t>100%</a:t>
            </a:r>
            <a:endParaRPr lang="en-US" sz="2800" dirty="0"/>
          </a:p>
        </p:txBody>
      </p:sp>
      <p:sp>
        <p:nvSpPr>
          <p:cNvPr id="9" name="Text 7"/>
          <p:cNvSpPr/>
          <p:nvPr/>
        </p:nvSpPr>
        <p:spPr>
          <a:xfrm>
            <a:off x="4526280" y="3246120"/>
            <a:ext cx="3291840" cy="822960"/>
          </a:xfrm>
          <a:prstGeom prst="rect">
            <a:avLst/>
          </a:prstGeom>
          <a:noFill/>
          <a:ln/>
        </p:spPr>
        <p:txBody>
          <a:bodyPr wrap="square" rtlCol="0" anchor="ctr"/>
          <a:lstStyle/>
          <a:p>
            <a:pPr indent="0" marL="0">
              <a:buNone/>
            </a:pPr>
            <a:r>
              <a:rPr lang="en-US" sz="1000" dirty="0">
                <a:solidFill>
                  <a:srgbClr val="1A2340"/>
                </a:solidFill>
                <a:latin typeface="Calibri" pitchFamily="34" charset="0"/>
                <a:ea typeface="Calibri" pitchFamily="34" charset="-122"/>
                <a:cs typeface="Calibri" pitchFamily="34" charset="-120"/>
              </a:rPr>
              <a:t>Completed at least one Ascend course</a:t>
            </a:r>
            <a:endParaRPr lang="en-US" sz="1000" dirty="0"/>
          </a:p>
        </p:txBody>
      </p:sp>
      <p:sp>
        <p:nvSpPr>
          <p:cNvPr id="10" name="Shape 8"/>
          <p:cNvSpPr/>
          <p:nvPr/>
        </p:nvSpPr>
        <p:spPr>
          <a:xfrm>
            <a:off x="8138160" y="2286000"/>
            <a:ext cx="3657600" cy="1828800"/>
          </a:xfrm>
          <a:prstGeom prst="rect">
            <a:avLst/>
          </a:prstGeom>
          <a:solidFill>
            <a:srgbClr val="FFFFFF"/>
          </a:solidFill>
          <a:ln w="12700">
            <a:solidFill>
              <a:srgbClr val="1A2340"/>
            </a:solidFill>
            <a:prstDash val="solid"/>
          </a:ln>
        </p:spPr>
      </p:sp>
      <p:sp>
        <p:nvSpPr>
          <p:cNvPr id="11" name="Text 9"/>
          <p:cNvSpPr/>
          <p:nvPr/>
        </p:nvSpPr>
        <p:spPr>
          <a:xfrm>
            <a:off x="8321040" y="2423160"/>
            <a:ext cx="3291840" cy="822960"/>
          </a:xfrm>
          <a:prstGeom prst="rect">
            <a:avLst/>
          </a:prstGeom>
          <a:noFill/>
          <a:ln/>
        </p:spPr>
        <p:txBody>
          <a:bodyPr wrap="square" rtlCol="0" anchor="ctr"/>
          <a:lstStyle/>
          <a:p>
            <a:pPr indent="0" marL="0">
              <a:buNone/>
            </a:pPr>
            <a:r>
              <a:rPr lang="en-US" sz="2800" b="1" dirty="0">
                <a:solidFill>
                  <a:srgbClr val="1A2340"/>
                </a:solidFill>
                <a:latin typeface="Georgia" pitchFamily="34" charset="0"/>
                <a:ea typeface="Georgia" pitchFamily="34" charset="-122"/>
                <a:cs typeface="Georgia" pitchFamily="34" charset="-120"/>
              </a:rPr>
              <a:t>97%</a:t>
            </a:r>
            <a:endParaRPr lang="en-US" sz="2800" dirty="0"/>
          </a:p>
        </p:txBody>
      </p:sp>
      <p:sp>
        <p:nvSpPr>
          <p:cNvPr id="12" name="Text 10"/>
          <p:cNvSpPr/>
          <p:nvPr/>
        </p:nvSpPr>
        <p:spPr>
          <a:xfrm>
            <a:off x="8321040" y="3246120"/>
            <a:ext cx="3291840" cy="822960"/>
          </a:xfrm>
          <a:prstGeom prst="rect">
            <a:avLst/>
          </a:prstGeom>
          <a:noFill/>
          <a:ln/>
        </p:spPr>
        <p:txBody>
          <a:bodyPr wrap="square" rtlCol="0" anchor="ctr"/>
          <a:lstStyle/>
          <a:p>
            <a:pPr indent="0" marL="0">
              <a:buNone/>
            </a:pPr>
            <a:r>
              <a:rPr lang="en-US" sz="1000" dirty="0">
                <a:solidFill>
                  <a:srgbClr val="1A2340"/>
                </a:solidFill>
                <a:latin typeface="Calibri" pitchFamily="34" charset="0"/>
                <a:ea typeface="Calibri" pitchFamily="34" charset="-122"/>
                <a:cs typeface="Calibri" pitchFamily="34" charset="-120"/>
              </a:rPr>
              <a:t>Completed the full Ascend curriculum</a:t>
            </a:r>
            <a:endParaRPr lang="en-US" sz="1000" dirty="0"/>
          </a:p>
        </p:txBody>
      </p:sp>
      <p:sp>
        <p:nvSpPr>
          <p:cNvPr id="13" name="Shape 11"/>
          <p:cNvSpPr/>
          <p:nvPr/>
        </p:nvSpPr>
        <p:spPr>
          <a:xfrm>
            <a:off x="548640" y="4297680"/>
            <a:ext cx="3657600" cy="1828800"/>
          </a:xfrm>
          <a:prstGeom prst="rect">
            <a:avLst/>
          </a:prstGeom>
          <a:solidFill>
            <a:srgbClr val="FFFFFF"/>
          </a:solidFill>
          <a:ln w="12700">
            <a:solidFill>
              <a:srgbClr val="1A2340"/>
            </a:solidFill>
            <a:prstDash val="solid"/>
          </a:ln>
        </p:spPr>
      </p:sp>
      <p:sp>
        <p:nvSpPr>
          <p:cNvPr id="14" name="Text 12"/>
          <p:cNvSpPr/>
          <p:nvPr/>
        </p:nvSpPr>
        <p:spPr>
          <a:xfrm>
            <a:off x="731520" y="4434840"/>
            <a:ext cx="3291840" cy="822960"/>
          </a:xfrm>
          <a:prstGeom prst="rect">
            <a:avLst/>
          </a:prstGeom>
          <a:noFill/>
          <a:ln/>
        </p:spPr>
        <p:txBody>
          <a:bodyPr wrap="square" rtlCol="0" anchor="ctr"/>
          <a:lstStyle/>
          <a:p>
            <a:pPr indent="0" marL="0">
              <a:buNone/>
            </a:pPr>
            <a:r>
              <a:rPr lang="en-US" sz="2800" b="1" dirty="0">
                <a:solidFill>
                  <a:srgbClr val="1A2340"/>
                </a:solidFill>
                <a:latin typeface="Georgia" pitchFamily="34" charset="0"/>
                <a:ea typeface="Georgia" pitchFamily="34" charset="-122"/>
                <a:cs typeface="Georgia" pitchFamily="34" charset="-120"/>
              </a:rPr>
              <a:t>85%</a:t>
            </a:r>
            <a:endParaRPr lang="en-US" sz="2800" dirty="0"/>
          </a:p>
        </p:txBody>
      </p:sp>
      <p:sp>
        <p:nvSpPr>
          <p:cNvPr id="15" name="Text 13"/>
          <p:cNvSpPr/>
          <p:nvPr/>
        </p:nvSpPr>
        <p:spPr>
          <a:xfrm>
            <a:off x="731520" y="5257800"/>
            <a:ext cx="3291840" cy="822960"/>
          </a:xfrm>
          <a:prstGeom prst="rect">
            <a:avLst/>
          </a:prstGeom>
          <a:noFill/>
          <a:ln/>
        </p:spPr>
        <p:txBody>
          <a:bodyPr wrap="square" rtlCol="0" anchor="ctr"/>
          <a:lstStyle/>
          <a:p>
            <a:pPr indent="0" marL="0">
              <a:buNone/>
            </a:pPr>
            <a:r>
              <a:rPr lang="en-US" sz="1000" dirty="0">
                <a:solidFill>
                  <a:srgbClr val="1A2340"/>
                </a:solidFill>
                <a:latin typeface="Calibri" pitchFamily="34" charset="0"/>
                <a:ea typeface="Calibri" pitchFamily="34" charset="-122"/>
                <a:cs typeface="Calibri" pitchFamily="34" charset="-120"/>
              </a:rPr>
              <a:t>Ascenders job retention at 6 months, first cohort</a:t>
            </a:r>
            <a:endParaRPr lang="en-US" sz="1000" dirty="0"/>
          </a:p>
        </p:txBody>
      </p:sp>
      <p:sp>
        <p:nvSpPr>
          <p:cNvPr id="16" name="Shape 14"/>
          <p:cNvSpPr/>
          <p:nvPr/>
        </p:nvSpPr>
        <p:spPr>
          <a:xfrm>
            <a:off x="4343400" y="4297680"/>
            <a:ext cx="3657600" cy="1828800"/>
          </a:xfrm>
          <a:prstGeom prst="rect">
            <a:avLst/>
          </a:prstGeom>
          <a:solidFill>
            <a:srgbClr val="FFFFFF"/>
          </a:solidFill>
          <a:ln w="12700">
            <a:solidFill>
              <a:srgbClr val="1A2340"/>
            </a:solidFill>
            <a:prstDash val="solid"/>
          </a:ln>
        </p:spPr>
      </p:sp>
      <p:sp>
        <p:nvSpPr>
          <p:cNvPr id="17" name="Text 15"/>
          <p:cNvSpPr/>
          <p:nvPr/>
        </p:nvSpPr>
        <p:spPr>
          <a:xfrm>
            <a:off x="4526280" y="4434840"/>
            <a:ext cx="3291840" cy="822960"/>
          </a:xfrm>
          <a:prstGeom prst="rect">
            <a:avLst/>
          </a:prstGeom>
          <a:noFill/>
          <a:ln/>
        </p:spPr>
        <p:txBody>
          <a:bodyPr wrap="square" rtlCol="0" anchor="ctr"/>
          <a:lstStyle/>
          <a:p>
            <a:pPr indent="0" marL="0">
              <a:buNone/>
            </a:pPr>
            <a:r>
              <a:rPr lang="en-US" sz="2800" b="1" dirty="0">
                <a:solidFill>
                  <a:srgbClr val="1A2340"/>
                </a:solidFill>
                <a:latin typeface="Georgia" pitchFamily="34" charset="0"/>
                <a:ea typeface="Georgia" pitchFamily="34" charset="-122"/>
                <a:cs typeface="Georgia" pitchFamily="34" charset="-120"/>
              </a:rPr>
              <a:t>70%+</a:t>
            </a:r>
            <a:endParaRPr lang="en-US" sz="2800" dirty="0"/>
          </a:p>
        </p:txBody>
      </p:sp>
      <p:sp>
        <p:nvSpPr>
          <p:cNvPr id="18" name="Text 16"/>
          <p:cNvSpPr/>
          <p:nvPr/>
        </p:nvSpPr>
        <p:spPr>
          <a:xfrm>
            <a:off x="4526280" y="5257800"/>
            <a:ext cx="3291840" cy="822960"/>
          </a:xfrm>
          <a:prstGeom prst="rect">
            <a:avLst/>
          </a:prstGeom>
          <a:noFill/>
          <a:ln/>
        </p:spPr>
        <p:txBody>
          <a:bodyPr wrap="square" rtlCol="0" anchor="ctr"/>
          <a:lstStyle/>
          <a:p>
            <a:pPr indent="0" marL="0">
              <a:buNone/>
            </a:pPr>
            <a:r>
              <a:rPr lang="en-US" sz="1000" dirty="0">
                <a:solidFill>
                  <a:srgbClr val="1A2340"/>
                </a:solidFill>
                <a:latin typeface="Calibri" pitchFamily="34" charset="0"/>
                <a:ea typeface="Calibri" pitchFamily="34" charset="-122"/>
                <a:cs typeface="Calibri" pitchFamily="34" charset="-120"/>
              </a:rPr>
              <a:t>Remained actively engaged in community &amp; peer support throughout</a:t>
            </a:r>
            <a:endParaRPr lang="en-US" sz="1000" dirty="0"/>
          </a:p>
        </p:txBody>
      </p:sp>
      <p:sp>
        <p:nvSpPr>
          <p:cNvPr id="19" name="Shape 17"/>
          <p:cNvSpPr/>
          <p:nvPr/>
        </p:nvSpPr>
        <p:spPr>
          <a:xfrm>
            <a:off x="8138160" y="4297680"/>
            <a:ext cx="3657600" cy="1828800"/>
          </a:xfrm>
          <a:prstGeom prst="rect">
            <a:avLst/>
          </a:prstGeom>
          <a:solidFill>
            <a:srgbClr val="FFFFFF"/>
          </a:solidFill>
          <a:ln w="12700">
            <a:solidFill>
              <a:srgbClr val="1A2340"/>
            </a:solidFill>
            <a:prstDash val="solid"/>
          </a:ln>
        </p:spPr>
      </p:sp>
      <p:sp>
        <p:nvSpPr>
          <p:cNvPr id="20" name="Text 18"/>
          <p:cNvSpPr/>
          <p:nvPr/>
        </p:nvSpPr>
        <p:spPr>
          <a:xfrm>
            <a:off x="8321040" y="4434840"/>
            <a:ext cx="3291840" cy="822960"/>
          </a:xfrm>
          <a:prstGeom prst="rect">
            <a:avLst/>
          </a:prstGeom>
          <a:noFill/>
          <a:ln/>
        </p:spPr>
        <p:txBody>
          <a:bodyPr wrap="square" rtlCol="0" anchor="ctr"/>
          <a:lstStyle/>
          <a:p>
            <a:pPr indent="0" marL="0">
              <a:buNone/>
            </a:pPr>
            <a:r>
              <a:rPr lang="en-US" sz="2800" b="1" dirty="0">
                <a:solidFill>
                  <a:srgbClr val="1A2340"/>
                </a:solidFill>
                <a:latin typeface="Georgia" pitchFamily="34" charset="0"/>
                <a:ea typeface="Georgia" pitchFamily="34" charset="-122"/>
                <a:cs typeface="Georgia" pitchFamily="34" charset="-120"/>
              </a:rPr>
              <a:t>$111M+</a:t>
            </a:r>
            <a:endParaRPr lang="en-US" sz="2800" dirty="0"/>
          </a:p>
        </p:txBody>
      </p:sp>
      <p:sp>
        <p:nvSpPr>
          <p:cNvPr id="21" name="Text 19"/>
          <p:cNvSpPr/>
          <p:nvPr/>
        </p:nvSpPr>
        <p:spPr>
          <a:xfrm>
            <a:off x="8321040" y="5257800"/>
            <a:ext cx="3291840" cy="822960"/>
          </a:xfrm>
          <a:prstGeom prst="rect">
            <a:avLst/>
          </a:prstGeom>
          <a:noFill/>
          <a:ln/>
        </p:spPr>
        <p:txBody>
          <a:bodyPr wrap="square" rtlCol="0" anchor="ctr"/>
          <a:lstStyle/>
          <a:p>
            <a:pPr indent="0" marL="0">
              <a:buNone/>
            </a:pPr>
            <a:r>
              <a:rPr lang="en-US" sz="1000" dirty="0">
                <a:solidFill>
                  <a:srgbClr val="1A2340"/>
                </a:solidFill>
                <a:latin typeface="Calibri" pitchFamily="34" charset="0"/>
                <a:ea typeface="Calibri" pitchFamily="34" charset="-122"/>
                <a:cs typeface="Calibri" pitchFamily="34" charset="-120"/>
              </a:rPr>
              <a:t>Increase in projected lifetime earnings across the cohort</a:t>
            </a:r>
            <a:endParaRPr lang="en-US" sz="1000" dirty="0"/>
          </a:p>
        </p:txBody>
      </p:sp>
      <p:sp>
        <p:nvSpPr>
          <p:cNvPr id="22" name="Text 20"/>
          <p:cNvSpPr/>
          <p:nvPr/>
        </p:nvSpPr>
        <p:spPr>
          <a:xfrm>
            <a:off x="10515600" y="6400800"/>
            <a:ext cx="1188720" cy="274320"/>
          </a:xfrm>
          <a:prstGeom prst="rect">
            <a:avLst/>
          </a:prstGeom>
          <a:noFill/>
          <a:ln/>
        </p:spPr>
        <p:txBody>
          <a:bodyPr wrap="square" rtlCol="0" anchor="ctr"/>
          <a:lstStyle/>
          <a:p>
            <a:pPr algn="r" indent="0" marL="0">
              <a:buNone/>
            </a:pPr>
            <a:r>
              <a:rPr lang="en-US" sz="1000" dirty="0">
                <a:solidFill>
                  <a:srgbClr val="1A2340"/>
                </a:solidFill>
                <a:latin typeface="Calibri" pitchFamily="34" charset="0"/>
                <a:ea typeface="Calibri" pitchFamily="34" charset="-122"/>
                <a:cs typeface="Calibri" pitchFamily="34" charset="-120"/>
              </a:rPr>
              <a:t>06 / 20</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EFE1"/>
        </a:solidFill>
      </p:bgPr>
    </p:bg>
    <p:spTree>
      <p:nvGrpSpPr>
        <p:cNvPr id="1" name=""/>
        <p:cNvGrpSpPr/>
        <p:nvPr/>
      </p:nvGrpSpPr>
      <p:grpSpPr>
        <a:xfrm>
          <a:off x="0" y="0"/>
          <a:ext cx="0" cy="0"/>
          <a:chOff x="0" y="0"/>
          <a:chExt cx="0" cy="0"/>
        </a:xfrm>
      </p:grpSpPr>
      <p:sp>
        <p:nvSpPr>
          <p:cNvPr id="2" name="Text 0"/>
          <p:cNvSpPr/>
          <p:nvPr/>
        </p:nvSpPr>
        <p:spPr>
          <a:xfrm>
            <a:off x="548640" y="457200"/>
            <a:ext cx="10972800" cy="365760"/>
          </a:xfrm>
          <a:prstGeom prst="rect">
            <a:avLst/>
          </a:prstGeom>
          <a:noFill/>
          <a:ln/>
        </p:spPr>
        <p:txBody>
          <a:bodyPr wrap="square" rtlCol="0" anchor="ctr"/>
          <a:lstStyle/>
          <a:p>
            <a:pPr indent="0" marL="0">
              <a:buNone/>
            </a:pPr>
            <a:r>
              <a:rPr lang="en-US" sz="1200" b="1" spc="400" kern="0" dirty="0">
                <a:solidFill>
                  <a:srgbClr val="1A2340"/>
                </a:solidFill>
                <a:latin typeface="Calibri" pitchFamily="34" charset="0"/>
                <a:ea typeface="Calibri" pitchFamily="34" charset="-122"/>
                <a:cs typeface="Calibri" pitchFamily="34" charset="-120"/>
              </a:rPr>
              <a:t>02  ·  IMPACT</a:t>
            </a:r>
            <a:endParaRPr lang="en-US" sz="1200" dirty="0"/>
          </a:p>
        </p:txBody>
      </p:sp>
      <p:sp>
        <p:nvSpPr>
          <p:cNvPr id="3" name="Text 1"/>
          <p:cNvSpPr/>
          <p:nvPr/>
        </p:nvSpPr>
        <p:spPr>
          <a:xfrm>
            <a:off x="548640" y="1005840"/>
            <a:ext cx="10972800" cy="822960"/>
          </a:xfrm>
          <a:prstGeom prst="rect">
            <a:avLst/>
          </a:prstGeom>
          <a:noFill/>
          <a:ln/>
        </p:spPr>
        <p:txBody>
          <a:bodyPr wrap="square" rtlCol="0" anchor="ctr"/>
          <a:lstStyle/>
          <a:p>
            <a:pPr indent="0" marL="0">
              <a:buNone/>
            </a:pPr>
            <a:r>
              <a:rPr lang="en-US" sz="3200" b="1" dirty="0">
                <a:solidFill>
                  <a:srgbClr val="1A2340"/>
                </a:solidFill>
                <a:latin typeface="Georgia" pitchFamily="34" charset="0"/>
                <a:ea typeface="Georgia" pitchFamily="34" charset="-122"/>
                <a:cs typeface="Georgia" pitchFamily="34" charset="-120"/>
              </a:rPr>
              <a:t>An 80-point shift in earning power.</a:t>
            </a:r>
            <a:endParaRPr lang="en-US" sz="3200" dirty="0"/>
          </a:p>
        </p:txBody>
      </p:sp>
      <p:sp>
        <p:nvSpPr>
          <p:cNvPr id="4" name="Text 2"/>
          <p:cNvSpPr/>
          <p:nvPr/>
        </p:nvSpPr>
        <p:spPr>
          <a:xfrm>
            <a:off x="548640" y="1828800"/>
            <a:ext cx="10515600" cy="731520"/>
          </a:xfrm>
          <a:prstGeom prst="rect">
            <a:avLst/>
          </a:prstGeom>
          <a:noFill/>
          <a:ln/>
        </p:spPr>
        <p:txBody>
          <a:bodyPr wrap="square" rtlCol="0" anchor="ctr"/>
          <a:lstStyle/>
          <a:p>
            <a:pPr indent="0" marL="0">
              <a:buNone/>
            </a:pPr>
            <a:r>
              <a:rPr lang="en-US" sz="1400" i="1" dirty="0">
                <a:solidFill>
                  <a:srgbClr val="1A2340"/>
                </a:solidFill>
                <a:latin typeface="Calibri" pitchFamily="34" charset="0"/>
                <a:ea typeface="Calibri" pitchFamily="34" charset="-122"/>
                <a:cs typeface="Calibri" pitchFamily="34" charset="-120"/>
              </a:rPr>
              <a:t>Pre-program, no one in the cohort was on track to clear the U.S. living wage. After Ascend, four in five are.</a:t>
            </a:r>
            <a:endParaRPr lang="en-US" sz="1400" dirty="0"/>
          </a:p>
        </p:txBody>
      </p:sp>
      <p:sp>
        <p:nvSpPr>
          <p:cNvPr id="5" name="Shape 3"/>
          <p:cNvSpPr/>
          <p:nvPr/>
        </p:nvSpPr>
        <p:spPr>
          <a:xfrm>
            <a:off x="548640" y="2926080"/>
            <a:ext cx="5303520" cy="1508760"/>
          </a:xfrm>
          <a:prstGeom prst="rect">
            <a:avLst/>
          </a:prstGeom>
          <a:solidFill>
            <a:srgbClr val="F5EFE1"/>
          </a:solidFill>
          <a:ln w="12700">
            <a:solidFill>
              <a:srgbClr val="1A2340"/>
            </a:solidFill>
            <a:prstDash val="solid"/>
          </a:ln>
        </p:spPr>
      </p:sp>
      <p:sp>
        <p:nvSpPr>
          <p:cNvPr id="6" name="Text 4"/>
          <p:cNvSpPr/>
          <p:nvPr/>
        </p:nvSpPr>
        <p:spPr>
          <a:xfrm>
            <a:off x="822960" y="3063240"/>
            <a:ext cx="4937760" cy="731520"/>
          </a:xfrm>
          <a:prstGeom prst="rect">
            <a:avLst/>
          </a:prstGeom>
          <a:noFill/>
          <a:ln/>
        </p:spPr>
        <p:txBody>
          <a:bodyPr wrap="square" rtlCol="0" anchor="ctr"/>
          <a:lstStyle/>
          <a:p>
            <a:pPr indent="0" marL="0">
              <a:buNone/>
            </a:pPr>
            <a:r>
              <a:rPr lang="en-US" sz="2600" b="1" dirty="0">
                <a:solidFill>
                  <a:srgbClr val="1A2340"/>
                </a:solidFill>
                <a:latin typeface="Georgia" pitchFamily="34" charset="0"/>
                <a:ea typeface="Georgia" pitchFamily="34" charset="-122"/>
                <a:cs typeface="Georgia" pitchFamily="34" charset="-120"/>
              </a:rPr>
              <a:t>0%</a:t>
            </a:r>
            <a:endParaRPr lang="en-US" sz="2600" dirty="0"/>
          </a:p>
        </p:txBody>
      </p:sp>
      <p:sp>
        <p:nvSpPr>
          <p:cNvPr id="7" name="Text 5"/>
          <p:cNvSpPr/>
          <p:nvPr/>
        </p:nvSpPr>
        <p:spPr>
          <a:xfrm>
            <a:off x="822960" y="3794760"/>
            <a:ext cx="4937760" cy="640080"/>
          </a:xfrm>
          <a:prstGeom prst="rect">
            <a:avLst/>
          </a:prstGeom>
          <a:noFill/>
          <a:ln/>
        </p:spPr>
        <p:txBody>
          <a:bodyPr wrap="square" rtlCol="0" anchor="ctr"/>
          <a:lstStyle/>
          <a:p>
            <a:pPr indent="0" marL="0">
              <a:buNone/>
            </a:pPr>
            <a:r>
              <a:rPr lang="en-US" sz="1100" dirty="0">
                <a:solidFill>
                  <a:srgbClr val="1A2340"/>
                </a:solidFill>
                <a:latin typeface="Calibri" pitchFamily="34" charset="0"/>
                <a:ea typeface="Calibri" pitchFamily="34" charset="-122"/>
                <a:cs typeface="Calibri" pitchFamily="34" charset="-120"/>
              </a:rPr>
              <a:t>Of the cohort projected to earn above living wage before the program</a:t>
            </a:r>
            <a:endParaRPr lang="en-US" sz="1100" dirty="0"/>
          </a:p>
        </p:txBody>
      </p:sp>
      <p:sp>
        <p:nvSpPr>
          <p:cNvPr id="8" name="Shape 6"/>
          <p:cNvSpPr/>
          <p:nvPr/>
        </p:nvSpPr>
        <p:spPr>
          <a:xfrm>
            <a:off x="6217920" y="2926080"/>
            <a:ext cx="5303520" cy="1508760"/>
          </a:xfrm>
          <a:prstGeom prst="rect">
            <a:avLst/>
          </a:prstGeom>
          <a:solidFill>
            <a:srgbClr val="F5EFE1"/>
          </a:solidFill>
          <a:ln w="12700">
            <a:solidFill>
              <a:srgbClr val="1A2340"/>
            </a:solidFill>
            <a:prstDash val="solid"/>
          </a:ln>
        </p:spPr>
      </p:sp>
      <p:sp>
        <p:nvSpPr>
          <p:cNvPr id="9" name="Text 7"/>
          <p:cNvSpPr/>
          <p:nvPr/>
        </p:nvSpPr>
        <p:spPr>
          <a:xfrm>
            <a:off x="6492240" y="3063240"/>
            <a:ext cx="4937760" cy="731520"/>
          </a:xfrm>
          <a:prstGeom prst="rect">
            <a:avLst/>
          </a:prstGeom>
          <a:noFill/>
          <a:ln/>
        </p:spPr>
        <p:txBody>
          <a:bodyPr wrap="square" rtlCol="0" anchor="ctr"/>
          <a:lstStyle/>
          <a:p>
            <a:pPr indent="0" marL="0">
              <a:buNone/>
            </a:pPr>
            <a:r>
              <a:rPr lang="en-US" sz="2600" b="1" dirty="0">
                <a:solidFill>
                  <a:srgbClr val="1A2340"/>
                </a:solidFill>
                <a:latin typeface="Georgia" pitchFamily="34" charset="0"/>
                <a:ea typeface="Georgia" pitchFamily="34" charset="-122"/>
                <a:cs typeface="Georgia" pitchFamily="34" charset="-120"/>
              </a:rPr>
              <a:t>80%</a:t>
            </a:r>
            <a:endParaRPr lang="en-US" sz="2600" dirty="0"/>
          </a:p>
        </p:txBody>
      </p:sp>
      <p:sp>
        <p:nvSpPr>
          <p:cNvPr id="10" name="Text 8"/>
          <p:cNvSpPr/>
          <p:nvPr/>
        </p:nvSpPr>
        <p:spPr>
          <a:xfrm>
            <a:off x="6492240" y="3794760"/>
            <a:ext cx="4937760" cy="640080"/>
          </a:xfrm>
          <a:prstGeom prst="rect">
            <a:avLst/>
          </a:prstGeom>
          <a:noFill/>
          <a:ln/>
        </p:spPr>
        <p:txBody>
          <a:bodyPr wrap="square" rtlCol="0" anchor="ctr"/>
          <a:lstStyle/>
          <a:p>
            <a:pPr indent="0" marL="0">
              <a:buNone/>
            </a:pPr>
            <a:r>
              <a:rPr lang="en-US" sz="1100" dirty="0">
                <a:solidFill>
                  <a:srgbClr val="1A2340"/>
                </a:solidFill>
                <a:latin typeface="Calibri" pitchFamily="34" charset="0"/>
                <a:ea typeface="Calibri" pitchFamily="34" charset="-122"/>
                <a:cs typeface="Calibri" pitchFamily="34" charset="-120"/>
              </a:rPr>
              <a:t>Now projected to earn above the U.S. living wage threshold ($41K+/yr)</a:t>
            </a:r>
            <a:endParaRPr lang="en-US" sz="1100" dirty="0"/>
          </a:p>
        </p:txBody>
      </p:sp>
      <p:sp>
        <p:nvSpPr>
          <p:cNvPr id="11" name="Shape 9"/>
          <p:cNvSpPr/>
          <p:nvPr/>
        </p:nvSpPr>
        <p:spPr>
          <a:xfrm>
            <a:off x="548640" y="4617720"/>
            <a:ext cx="5303520" cy="1508760"/>
          </a:xfrm>
          <a:prstGeom prst="rect">
            <a:avLst/>
          </a:prstGeom>
          <a:solidFill>
            <a:srgbClr val="F5EFE1"/>
          </a:solidFill>
          <a:ln w="12700">
            <a:solidFill>
              <a:srgbClr val="1A2340"/>
            </a:solidFill>
            <a:prstDash val="solid"/>
          </a:ln>
        </p:spPr>
      </p:sp>
      <p:sp>
        <p:nvSpPr>
          <p:cNvPr id="12" name="Text 10"/>
          <p:cNvSpPr/>
          <p:nvPr/>
        </p:nvSpPr>
        <p:spPr>
          <a:xfrm>
            <a:off x="822960" y="4754880"/>
            <a:ext cx="4937760" cy="731520"/>
          </a:xfrm>
          <a:prstGeom prst="rect">
            <a:avLst/>
          </a:prstGeom>
          <a:noFill/>
          <a:ln/>
        </p:spPr>
        <p:txBody>
          <a:bodyPr wrap="square" rtlCol="0" anchor="ctr"/>
          <a:lstStyle/>
          <a:p>
            <a:pPr indent="0" marL="0">
              <a:buNone/>
            </a:pPr>
            <a:r>
              <a:rPr lang="en-US" sz="2600" b="1" dirty="0">
                <a:solidFill>
                  <a:srgbClr val="1A2340"/>
                </a:solidFill>
                <a:latin typeface="Georgia" pitchFamily="34" charset="0"/>
                <a:ea typeface="Georgia" pitchFamily="34" charset="-122"/>
                <a:cs typeface="Georgia" pitchFamily="34" charset="-120"/>
              </a:rPr>
              <a:t>+80.19%</a:t>
            </a:r>
            <a:endParaRPr lang="en-US" sz="2600" dirty="0"/>
          </a:p>
        </p:txBody>
      </p:sp>
      <p:sp>
        <p:nvSpPr>
          <p:cNvPr id="13" name="Text 11"/>
          <p:cNvSpPr/>
          <p:nvPr/>
        </p:nvSpPr>
        <p:spPr>
          <a:xfrm>
            <a:off x="822960" y="5486400"/>
            <a:ext cx="4937760" cy="640080"/>
          </a:xfrm>
          <a:prstGeom prst="rect">
            <a:avLst/>
          </a:prstGeom>
          <a:noFill/>
          <a:ln/>
        </p:spPr>
        <p:txBody>
          <a:bodyPr wrap="square" rtlCol="0" anchor="ctr"/>
          <a:lstStyle/>
          <a:p>
            <a:pPr indent="0" marL="0">
              <a:buNone/>
            </a:pPr>
            <a:r>
              <a:rPr lang="en-US" sz="1100" dirty="0">
                <a:solidFill>
                  <a:srgbClr val="1A2340"/>
                </a:solidFill>
                <a:latin typeface="Calibri" pitchFamily="34" charset="0"/>
                <a:ea typeface="Calibri" pitchFamily="34" charset="-122"/>
                <a:cs typeface="Calibri" pitchFamily="34" charset="-120"/>
              </a:rPr>
              <a:t>Direct increase in Disabled workers positioned for a sustainable living wage</a:t>
            </a:r>
            <a:endParaRPr lang="en-US" sz="1100" dirty="0"/>
          </a:p>
        </p:txBody>
      </p:sp>
      <p:sp>
        <p:nvSpPr>
          <p:cNvPr id="14" name="Shape 12"/>
          <p:cNvSpPr/>
          <p:nvPr/>
        </p:nvSpPr>
        <p:spPr>
          <a:xfrm>
            <a:off x="6217920" y="4617720"/>
            <a:ext cx="5303520" cy="1508760"/>
          </a:xfrm>
          <a:prstGeom prst="rect">
            <a:avLst/>
          </a:prstGeom>
          <a:solidFill>
            <a:srgbClr val="F5EFE1"/>
          </a:solidFill>
          <a:ln w="12700">
            <a:solidFill>
              <a:srgbClr val="1A2340"/>
            </a:solidFill>
            <a:prstDash val="solid"/>
          </a:ln>
        </p:spPr>
      </p:sp>
      <p:sp>
        <p:nvSpPr>
          <p:cNvPr id="15" name="Text 13"/>
          <p:cNvSpPr/>
          <p:nvPr/>
        </p:nvSpPr>
        <p:spPr>
          <a:xfrm>
            <a:off x="6492240" y="4754880"/>
            <a:ext cx="4937760" cy="731520"/>
          </a:xfrm>
          <a:prstGeom prst="rect">
            <a:avLst/>
          </a:prstGeom>
          <a:noFill/>
          <a:ln/>
        </p:spPr>
        <p:txBody>
          <a:bodyPr wrap="square" rtlCol="0" anchor="ctr"/>
          <a:lstStyle/>
          <a:p>
            <a:pPr indent="0" marL="0">
              <a:buNone/>
            </a:pPr>
            <a:r>
              <a:rPr lang="en-US" sz="2600" b="1" dirty="0">
                <a:solidFill>
                  <a:srgbClr val="1A2340"/>
                </a:solidFill>
                <a:latin typeface="Georgia" pitchFamily="34" charset="0"/>
                <a:ea typeface="Georgia" pitchFamily="34" charset="-122"/>
                <a:cs typeface="Georgia" pitchFamily="34" charset="-120"/>
              </a:rPr>
              <a:t>$1,483 → $40–70K</a:t>
            </a:r>
            <a:endParaRPr lang="en-US" sz="2600" dirty="0"/>
          </a:p>
        </p:txBody>
      </p:sp>
      <p:sp>
        <p:nvSpPr>
          <p:cNvPr id="16" name="Text 14"/>
          <p:cNvSpPr/>
          <p:nvPr/>
        </p:nvSpPr>
        <p:spPr>
          <a:xfrm>
            <a:off x="6492240" y="5486400"/>
            <a:ext cx="4937760" cy="640080"/>
          </a:xfrm>
          <a:prstGeom prst="rect">
            <a:avLst/>
          </a:prstGeom>
          <a:noFill/>
          <a:ln/>
        </p:spPr>
        <p:txBody>
          <a:bodyPr wrap="square" rtlCol="0" anchor="ctr"/>
          <a:lstStyle/>
          <a:p>
            <a:pPr indent="0" marL="0">
              <a:buNone/>
            </a:pPr>
            <a:r>
              <a:rPr lang="en-US" sz="1100" dirty="0">
                <a:solidFill>
                  <a:srgbClr val="1A2340"/>
                </a:solidFill>
                <a:latin typeface="Calibri" pitchFamily="34" charset="0"/>
                <a:ea typeface="Calibri" pitchFamily="34" charset="-122"/>
                <a:cs typeface="Calibri" pitchFamily="34" charset="-120"/>
              </a:rPr>
              <a:t>Avg SSDI starting income to post-program salary range</a:t>
            </a:r>
            <a:endParaRPr lang="en-US" sz="1100" dirty="0"/>
          </a:p>
        </p:txBody>
      </p:sp>
      <p:sp>
        <p:nvSpPr>
          <p:cNvPr id="17" name="Text 15"/>
          <p:cNvSpPr/>
          <p:nvPr/>
        </p:nvSpPr>
        <p:spPr>
          <a:xfrm>
            <a:off x="10515600" y="6400800"/>
            <a:ext cx="1188720" cy="274320"/>
          </a:xfrm>
          <a:prstGeom prst="rect">
            <a:avLst/>
          </a:prstGeom>
          <a:noFill/>
          <a:ln/>
        </p:spPr>
        <p:txBody>
          <a:bodyPr wrap="square" rtlCol="0" anchor="ctr"/>
          <a:lstStyle/>
          <a:p>
            <a:pPr algn="r" indent="0" marL="0">
              <a:buNone/>
            </a:pPr>
            <a:r>
              <a:rPr lang="en-US" sz="1000" dirty="0">
                <a:solidFill>
                  <a:srgbClr val="1A2340"/>
                </a:solidFill>
                <a:latin typeface="Calibri" pitchFamily="34" charset="0"/>
                <a:ea typeface="Calibri" pitchFamily="34" charset="-122"/>
                <a:cs typeface="Calibri" pitchFamily="34" charset="-120"/>
              </a:rPr>
              <a:t>07 / 20</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1A2340"/>
        </a:solidFill>
      </p:bgPr>
    </p:bg>
    <p:spTree>
      <p:nvGrpSpPr>
        <p:cNvPr id="1" name=""/>
        <p:cNvGrpSpPr/>
        <p:nvPr/>
      </p:nvGrpSpPr>
      <p:grpSpPr>
        <a:xfrm>
          <a:off x="0" y="0"/>
          <a:ext cx="0" cy="0"/>
          <a:chOff x="0" y="0"/>
          <a:chExt cx="0" cy="0"/>
        </a:xfrm>
      </p:grpSpPr>
      <p:sp>
        <p:nvSpPr>
          <p:cNvPr id="2" name="Text 0"/>
          <p:cNvSpPr/>
          <p:nvPr/>
        </p:nvSpPr>
        <p:spPr>
          <a:xfrm>
            <a:off x="548640" y="457200"/>
            <a:ext cx="10972800" cy="365760"/>
          </a:xfrm>
          <a:prstGeom prst="rect">
            <a:avLst/>
          </a:prstGeom>
          <a:noFill/>
          <a:ln/>
        </p:spPr>
        <p:txBody>
          <a:bodyPr wrap="square" rtlCol="0" anchor="ctr"/>
          <a:lstStyle/>
          <a:p>
            <a:pPr indent="0" marL="0">
              <a:buNone/>
            </a:pPr>
            <a:r>
              <a:rPr lang="en-US" sz="1200" b="1" spc="400" kern="0" dirty="0">
                <a:solidFill>
                  <a:srgbClr val="F58A3D"/>
                </a:solidFill>
                <a:latin typeface="Calibri" pitchFamily="34" charset="0"/>
                <a:ea typeface="Calibri" pitchFamily="34" charset="-122"/>
                <a:cs typeface="Calibri" pitchFamily="34" charset="-120"/>
              </a:rPr>
              <a:t>RETENTION &amp; HIRING</a:t>
            </a:r>
            <a:endParaRPr lang="en-US" sz="1200" dirty="0"/>
          </a:p>
        </p:txBody>
      </p:sp>
      <p:sp>
        <p:nvSpPr>
          <p:cNvPr id="3" name="Text 1"/>
          <p:cNvSpPr/>
          <p:nvPr/>
        </p:nvSpPr>
        <p:spPr>
          <a:xfrm>
            <a:off x="548640" y="914400"/>
            <a:ext cx="10972800" cy="914400"/>
          </a:xfrm>
          <a:prstGeom prst="rect">
            <a:avLst/>
          </a:prstGeom>
          <a:noFill/>
          <a:ln/>
        </p:spPr>
        <p:txBody>
          <a:bodyPr wrap="square" rtlCol="0" anchor="ctr"/>
          <a:lstStyle/>
          <a:p>
            <a:pPr indent="0" marL="0">
              <a:buNone/>
            </a:pPr>
            <a:r>
              <a:rPr lang="en-US" sz="3200" b="1" dirty="0">
                <a:solidFill>
                  <a:srgbClr val="F5EFE1"/>
                </a:solidFill>
                <a:latin typeface="Georgia" pitchFamily="34" charset="0"/>
                <a:ea typeface="Georgia" pitchFamily="34" charset="-122"/>
                <a:cs typeface="Georgia" pitchFamily="34" charset="-120"/>
              </a:rPr>
              <a:t>Building Accessible Workspaces.</a:t>
            </a:r>
            <a:endParaRPr lang="en-US" sz="3200" dirty="0"/>
          </a:p>
        </p:txBody>
      </p:sp>
      <p:sp>
        <p:nvSpPr>
          <p:cNvPr id="4" name="Text 2"/>
          <p:cNvSpPr/>
          <p:nvPr/>
        </p:nvSpPr>
        <p:spPr>
          <a:xfrm>
            <a:off x="548640" y="1920240"/>
            <a:ext cx="10515600" cy="1097280"/>
          </a:xfrm>
          <a:prstGeom prst="rect">
            <a:avLst/>
          </a:prstGeom>
          <a:noFill/>
          <a:ln/>
        </p:spPr>
        <p:txBody>
          <a:bodyPr wrap="square" rtlCol="0" anchor="ctr"/>
          <a:lstStyle/>
          <a:p>
            <a:pPr indent="0" marL="0">
              <a:buNone/>
            </a:pPr>
            <a:r>
              <a:rPr lang="en-US" sz="1500" dirty="0">
                <a:solidFill>
                  <a:srgbClr val="F5EFE1"/>
                </a:solidFill>
                <a:latin typeface="Calibri" pitchFamily="34" charset="0"/>
                <a:ea typeface="Calibri" pitchFamily="34" charset="-122"/>
                <a:cs typeface="Calibri" pitchFamily="34" charset="-120"/>
              </a:rPr>
              <a:t>Ascend placed Disabled talent into careers and built the conditions for them to remain, advance, and change the systems around them.</a:t>
            </a:r>
            <a:endParaRPr lang="en-US" sz="1500" dirty="0"/>
          </a:p>
        </p:txBody>
      </p:sp>
      <p:sp>
        <p:nvSpPr>
          <p:cNvPr id="5" name="Shape 3"/>
          <p:cNvSpPr/>
          <p:nvPr/>
        </p:nvSpPr>
        <p:spPr>
          <a:xfrm>
            <a:off x="548640" y="3291840"/>
            <a:ext cx="5303520" cy="1371600"/>
          </a:xfrm>
          <a:prstGeom prst="rect">
            <a:avLst/>
          </a:prstGeom>
          <a:solidFill>
            <a:srgbClr val="252E52"/>
          </a:solidFill>
          <a:ln/>
        </p:spPr>
      </p:sp>
      <p:sp>
        <p:nvSpPr>
          <p:cNvPr id="6" name="Text 4"/>
          <p:cNvSpPr/>
          <p:nvPr/>
        </p:nvSpPr>
        <p:spPr>
          <a:xfrm>
            <a:off x="731520" y="3383280"/>
            <a:ext cx="4937760" cy="640080"/>
          </a:xfrm>
          <a:prstGeom prst="rect">
            <a:avLst/>
          </a:prstGeom>
          <a:noFill/>
          <a:ln/>
        </p:spPr>
        <p:txBody>
          <a:bodyPr wrap="square" rtlCol="0" anchor="ctr"/>
          <a:lstStyle/>
          <a:p>
            <a:pPr indent="0" marL="0">
              <a:buNone/>
            </a:pPr>
            <a:r>
              <a:rPr lang="en-US" sz="2400" b="1" dirty="0">
                <a:solidFill>
                  <a:srgbClr val="F58A3D"/>
                </a:solidFill>
                <a:latin typeface="Georgia" pitchFamily="34" charset="0"/>
                <a:ea typeface="Georgia" pitchFamily="34" charset="-122"/>
                <a:cs typeface="Georgia" pitchFamily="34" charset="-120"/>
              </a:rPr>
              <a:t>100%</a:t>
            </a:r>
            <a:endParaRPr lang="en-US" sz="2400" dirty="0"/>
          </a:p>
        </p:txBody>
      </p:sp>
      <p:sp>
        <p:nvSpPr>
          <p:cNvPr id="7" name="Text 5"/>
          <p:cNvSpPr/>
          <p:nvPr/>
        </p:nvSpPr>
        <p:spPr>
          <a:xfrm>
            <a:off x="731520" y="4023360"/>
            <a:ext cx="4937760" cy="640080"/>
          </a:xfrm>
          <a:prstGeom prst="rect">
            <a:avLst/>
          </a:prstGeom>
          <a:noFill/>
          <a:ln/>
        </p:spPr>
        <p:txBody>
          <a:bodyPr wrap="square" rtlCol="0" anchor="ctr"/>
          <a:lstStyle/>
          <a:p>
            <a:pPr indent="0" marL="0">
              <a:buNone/>
            </a:pPr>
            <a:r>
              <a:rPr lang="en-US" sz="1000" dirty="0">
                <a:solidFill>
                  <a:srgbClr val="F5EFE1"/>
                </a:solidFill>
                <a:latin typeface="Calibri" pitchFamily="34" charset="0"/>
                <a:ea typeface="Calibri" pitchFamily="34" charset="-122"/>
                <a:cs typeface="Calibri" pitchFamily="34" charset="-120"/>
              </a:rPr>
              <a:t>Of managers trained felt more confident hiring Disabled people after completing Making Space training</a:t>
            </a:r>
            <a:endParaRPr lang="en-US" sz="1000" dirty="0"/>
          </a:p>
        </p:txBody>
      </p:sp>
      <p:sp>
        <p:nvSpPr>
          <p:cNvPr id="8" name="Shape 6"/>
          <p:cNvSpPr/>
          <p:nvPr/>
        </p:nvSpPr>
        <p:spPr>
          <a:xfrm>
            <a:off x="6217920" y="3291840"/>
            <a:ext cx="5303520" cy="1371600"/>
          </a:xfrm>
          <a:prstGeom prst="rect">
            <a:avLst/>
          </a:prstGeom>
          <a:solidFill>
            <a:srgbClr val="252E52"/>
          </a:solidFill>
          <a:ln/>
        </p:spPr>
      </p:sp>
      <p:sp>
        <p:nvSpPr>
          <p:cNvPr id="9" name="Text 7"/>
          <p:cNvSpPr/>
          <p:nvPr/>
        </p:nvSpPr>
        <p:spPr>
          <a:xfrm>
            <a:off x="6400800" y="3383280"/>
            <a:ext cx="4937760" cy="640080"/>
          </a:xfrm>
          <a:prstGeom prst="rect">
            <a:avLst/>
          </a:prstGeom>
          <a:noFill/>
          <a:ln/>
        </p:spPr>
        <p:txBody>
          <a:bodyPr wrap="square" rtlCol="0" anchor="ctr"/>
          <a:lstStyle/>
          <a:p>
            <a:pPr indent="0" marL="0">
              <a:buNone/>
            </a:pPr>
            <a:r>
              <a:rPr lang="en-US" sz="2400" b="1" dirty="0">
                <a:solidFill>
                  <a:srgbClr val="F58A3D"/>
                </a:solidFill>
                <a:latin typeface="Georgia" pitchFamily="34" charset="0"/>
                <a:ea typeface="Georgia" pitchFamily="34" charset="-122"/>
                <a:cs typeface="Georgia" pitchFamily="34" charset="-120"/>
              </a:rPr>
              <a:t>~5,000</a:t>
            </a:r>
            <a:endParaRPr lang="en-US" sz="2400" dirty="0"/>
          </a:p>
        </p:txBody>
      </p:sp>
      <p:sp>
        <p:nvSpPr>
          <p:cNvPr id="10" name="Text 8"/>
          <p:cNvSpPr/>
          <p:nvPr/>
        </p:nvSpPr>
        <p:spPr>
          <a:xfrm>
            <a:off x="6400800" y="4023360"/>
            <a:ext cx="4937760" cy="640080"/>
          </a:xfrm>
          <a:prstGeom prst="rect">
            <a:avLst/>
          </a:prstGeom>
          <a:noFill/>
          <a:ln/>
        </p:spPr>
        <p:txBody>
          <a:bodyPr wrap="square" rtlCol="0" anchor="ctr"/>
          <a:lstStyle/>
          <a:p>
            <a:pPr indent="0" marL="0">
              <a:buNone/>
            </a:pPr>
            <a:r>
              <a:rPr lang="en-US" sz="1000" dirty="0">
                <a:solidFill>
                  <a:srgbClr val="F5EFE1"/>
                </a:solidFill>
                <a:latin typeface="Calibri" pitchFamily="34" charset="0"/>
                <a:ea typeface="Calibri" pitchFamily="34" charset="-122"/>
                <a:cs typeface="Calibri" pitchFamily="34" charset="-120"/>
              </a:rPr>
              <a:t>Hiring managers &amp; talent leaders trained on the Making Space curriculum</a:t>
            </a:r>
            <a:endParaRPr lang="en-US" sz="1000" dirty="0"/>
          </a:p>
        </p:txBody>
      </p:sp>
      <p:sp>
        <p:nvSpPr>
          <p:cNvPr id="11" name="Shape 9"/>
          <p:cNvSpPr/>
          <p:nvPr/>
        </p:nvSpPr>
        <p:spPr>
          <a:xfrm>
            <a:off x="548640" y="4846320"/>
            <a:ext cx="5303520" cy="1371600"/>
          </a:xfrm>
          <a:prstGeom prst="rect">
            <a:avLst/>
          </a:prstGeom>
          <a:solidFill>
            <a:srgbClr val="252E52"/>
          </a:solidFill>
          <a:ln/>
        </p:spPr>
      </p:sp>
      <p:sp>
        <p:nvSpPr>
          <p:cNvPr id="12" name="Text 10"/>
          <p:cNvSpPr/>
          <p:nvPr/>
        </p:nvSpPr>
        <p:spPr>
          <a:xfrm>
            <a:off x="731520" y="4937760"/>
            <a:ext cx="4937760" cy="640080"/>
          </a:xfrm>
          <a:prstGeom prst="rect">
            <a:avLst/>
          </a:prstGeom>
          <a:noFill/>
          <a:ln/>
        </p:spPr>
        <p:txBody>
          <a:bodyPr wrap="square" rtlCol="0" anchor="ctr"/>
          <a:lstStyle/>
          <a:p>
            <a:pPr indent="0" marL="0">
              <a:buNone/>
            </a:pPr>
            <a:r>
              <a:rPr lang="en-US" sz="2400" b="1" dirty="0">
                <a:solidFill>
                  <a:srgbClr val="F58A3D"/>
                </a:solidFill>
                <a:latin typeface="Georgia" pitchFamily="34" charset="0"/>
                <a:ea typeface="Georgia" pitchFamily="34" charset="-122"/>
                <a:cs typeface="Georgia" pitchFamily="34" charset="-120"/>
              </a:rPr>
              <a:t>95%</a:t>
            </a:r>
            <a:endParaRPr lang="en-US" sz="2400" dirty="0"/>
          </a:p>
        </p:txBody>
      </p:sp>
      <p:sp>
        <p:nvSpPr>
          <p:cNvPr id="13" name="Text 11"/>
          <p:cNvSpPr/>
          <p:nvPr/>
        </p:nvSpPr>
        <p:spPr>
          <a:xfrm>
            <a:off x="731520" y="5577840"/>
            <a:ext cx="4937760" cy="640080"/>
          </a:xfrm>
          <a:prstGeom prst="rect">
            <a:avLst/>
          </a:prstGeom>
          <a:noFill/>
          <a:ln/>
        </p:spPr>
        <p:txBody>
          <a:bodyPr wrap="square" rtlCol="0" anchor="ctr"/>
          <a:lstStyle/>
          <a:p>
            <a:pPr indent="0" marL="0">
              <a:buNone/>
            </a:pPr>
            <a:r>
              <a:rPr lang="en-US" sz="1000" dirty="0">
                <a:solidFill>
                  <a:srgbClr val="F5EFE1"/>
                </a:solidFill>
                <a:latin typeface="Calibri" pitchFamily="34" charset="0"/>
                <a:ea typeface="Calibri" pitchFamily="34" charset="-122"/>
                <a:cs typeface="Calibri" pitchFamily="34" charset="-120"/>
              </a:rPr>
              <a:t>Of employer partners (Microsoft, Salesforce, Walmart, Red Bull) changed their policies and practices after completing Ascend</a:t>
            </a:r>
            <a:endParaRPr lang="en-US" sz="1000" dirty="0"/>
          </a:p>
        </p:txBody>
      </p:sp>
      <p:sp>
        <p:nvSpPr>
          <p:cNvPr id="14" name="Shape 12"/>
          <p:cNvSpPr/>
          <p:nvPr/>
        </p:nvSpPr>
        <p:spPr>
          <a:xfrm>
            <a:off x="6217920" y="4846320"/>
            <a:ext cx="5303520" cy="1371600"/>
          </a:xfrm>
          <a:prstGeom prst="rect">
            <a:avLst/>
          </a:prstGeom>
          <a:solidFill>
            <a:srgbClr val="252E52"/>
          </a:solidFill>
          <a:ln/>
        </p:spPr>
      </p:sp>
      <p:sp>
        <p:nvSpPr>
          <p:cNvPr id="15" name="Text 13"/>
          <p:cNvSpPr/>
          <p:nvPr/>
        </p:nvSpPr>
        <p:spPr>
          <a:xfrm>
            <a:off x="6400800" y="4937760"/>
            <a:ext cx="4937760" cy="640080"/>
          </a:xfrm>
          <a:prstGeom prst="rect">
            <a:avLst/>
          </a:prstGeom>
          <a:noFill/>
          <a:ln/>
        </p:spPr>
        <p:txBody>
          <a:bodyPr wrap="square" rtlCol="0" anchor="ctr"/>
          <a:lstStyle/>
          <a:p>
            <a:pPr indent="0" marL="0">
              <a:buNone/>
            </a:pPr>
            <a:r>
              <a:rPr lang="en-US" sz="2400" b="1" dirty="0">
                <a:solidFill>
                  <a:srgbClr val="F58A3D"/>
                </a:solidFill>
                <a:latin typeface="Georgia" pitchFamily="34" charset="0"/>
                <a:ea typeface="Georgia" pitchFamily="34" charset="-122"/>
                <a:cs typeface="Georgia" pitchFamily="34" charset="-120"/>
              </a:rPr>
              <a:t>60%</a:t>
            </a:r>
            <a:endParaRPr lang="en-US" sz="2400" dirty="0"/>
          </a:p>
        </p:txBody>
      </p:sp>
      <p:sp>
        <p:nvSpPr>
          <p:cNvPr id="16" name="Text 14"/>
          <p:cNvSpPr/>
          <p:nvPr/>
        </p:nvSpPr>
        <p:spPr>
          <a:xfrm>
            <a:off x="6400800" y="5577840"/>
            <a:ext cx="4937760" cy="640080"/>
          </a:xfrm>
          <a:prstGeom prst="rect">
            <a:avLst/>
          </a:prstGeom>
          <a:noFill/>
          <a:ln/>
        </p:spPr>
        <p:txBody>
          <a:bodyPr wrap="square" rtlCol="0" anchor="ctr"/>
          <a:lstStyle/>
          <a:p>
            <a:pPr indent="0" marL="0">
              <a:buNone/>
            </a:pPr>
            <a:r>
              <a:rPr lang="en-US" sz="1000" dirty="0">
                <a:solidFill>
                  <a:srgbClr val="F5EFE1"/>
                </a:solidFill>
                <a:latin typeface="Calibri" pitchFamily="34" charset="0"/>
                <a:ea typeface="Calibri" pitchFamily="34" charset="-122"/>
                <a:cs typeface="Calibri" pitchFamily="34" charset="-120"/>
              </a:rPr>
              <a:t>Faster sales-cycle conversion for de-risked employer partners vs. cold outreach, helping to ensure this work is sustainable</a:t>
            </a:r>
            <a:endParaRPr lang="en-US" sz="1000" dirty="0"/>
          </a:p>
        </p:txBody>
      </p:sp>
      <p:sp>
        <p:nvSpPr>
          <p:cNvPr id="17" name="Text 15"/>
          <p:cNvSpPr/>
          <p:nvPr/>
        </p:nvSpPr>
        <p:spPr>
          <a:xfrm>
            <a:off x="10515600" y="6400800"/>
            <a:ext cx="1188720" cy="274320"/>
          </a:xfrm>
          <a:prstGeom prst="rect">
            <a:avLst/>
          </a:prstGeom>
          <a:noFill/>
          <a:ln/>
        </p:spPr>
        <p:txBody>
          <a:bodyPr wrap="square" rtlCol="0" anchor="ctr"/>
          <a:lstStyle/>
          <a:p>
            <a:pPr algn="r" indent="0" marL="0">
              <a:buNone/>
            </a:pPr>
            <a:r>
              <a:rPr lang="en-US" sz="1000" dirty="0">
                <a:solidFill>
                  <a:srgbClr val="F5EFE1"/>
                </a:solidFill>
                <a:latin typeface="Calibri" pitchFamily="34" charset="0"/>
                <a:ea typeface="Calibri" pitchFamily="34" charset="-122"/>
                <a:cs typeface="Calibri" pitchFamily="34" charset="-120"/>
              </a:rPr>
              <a:t>08 / 20</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5EFE1"/>
        </a:solidFill>
      </p:bgPr>
    </p:bg>
    <p:spTree>
      <p:nvGrpSpPr>
        <p:cNvPr id="1" name=""/>
        <p:cNvGrpSpPr/>
        <p:nvPr/>
      </p:nvGrpSpPr>
      <p:grpSpPr>
        <a:xfrm>
          <a:off x="0" y="0"/>
          <a:ext cx="0" cy="0"/>
          <a:chOff x="0" y="0"/>
          <a:chExt cx="0" cy="0"/>
        </a:xfrm>
      </p:grpSpPr>
      <p:sp>
        <p:nvSpPr>
          <p:cNvPr id="2" name="Text 0"/>
          <p:cNvSpPr/>
          <p:nvPr/>
        </p:nvSpPr>
        <p:spPr>
          <a:xfrm>
            <a:off x="548640" y="457200"/>
            <a:ext cx="10972800" cy="365760"/>
          </a:xfrm>
          <a:prstGeom prst="rect">
            <a:avLst/>
          </a:prstGeom>
          <a:noFill/>
          <a:ln/>
        </p:spPr>
        <p:txBody>
          <a:bodyPr wrap="square" rtlCol="0" anchor="ctr"/>
          <a:lstStyle/>
          <a:p>
            <a:pPr indent="0" marL="0">
              <a:buNone/>
            </a:pPr>
            <a:r>
              <a:rPr lang="en-US" sz="1200" b="1" spc="400" kern="0" dirty="0">
                <a:solidFill>
                  <a:srgbClr val="1A2340"/>
                </a:solidFill>
                <a:latin typeface="Calibri" pitchFamily="34" charset="0"/>
                <a:ea typeface="Calibri" pitchFamily="34" charset="-122"/>
                <a:cs typeface="Calibri" pitchFamily="34" charset="-120"/>
              </a:rPr>
              <a:t>02  ·  IMPACT</a:t>
            </a:r>
            <a:endParaRPr lang="en-US" sz="1200" dirty="0"/>
          </a:p>
        </p:txBody>
      </p:sp>
      <p:sp>
        <p:nvSpPr>
          <p:cNvPr id="3" name="Text 1"/>
          <p:cNvSpPr/>
          <p:nvPr/>
        </p:nvSpPr>
        <p:spPr>
          <a:xfrm>
            <a:off x="548640" y="1005840"/>
            <a:ext cx="10972800" cy="822960"/>
          </a:xfrm>
          <a:prstGeom prst="rect">
            <a:avLst/>
          </a:prstGeom>
          <a:noFill/>
          <a:ln/>
        </p:spPr>
        <p:txBody>
          <a:bodyPr wrap="square" rtlCol="0" anchor="ctr"/>
          <a:lstStyle/>
          <a:p>
            <a:pPr indent="0" marL="0">
              <a:buNone/>
            </a:pPr>
            <a:r>
              <a:rPr lang="en-US" sz="3200" b="1" dirty="0">
                <a:solidFill>
                  <a:srgbClr val="1A2340"/>
                </a:solidFill>
                <a:latin typeface="Georgia" pitchFamily="34" charset="0"/>
                <a:ea typeface="Georgia" pitchFamily="34" charset="-122"/>
                <a:cs typeface="Georgia" pitchFamily="34" charset="-120"/>
              </a:rPr>
              <a:t>Confidence, belonging, and advocacy.</a:t>
            </a:r>
            <a:endParaRPr lang="en-US" sz="3200" dirty="0"/>
          </a:p>
        </p:txBody>
      </p:sp>
      <p:sp>
        <p:nvSpPr>
          <p:cNvPr id="4" name="Text 2"/>
          <p:cNvSpPr/>
          <p:nvPr/>
        </p:nvSpPr>
        <p:spPr>
          <a:xfrm>
            <a:off x="548640" y="1828800"/>
            <a:ext cx="10515600" cy="914400"/>
          </a:xfrm>
          <a:prstGeom prst="rect">
            <a:avLst/>
          </a:prstGeom>
          <a:noFill/>
          <a:ln/>
        </p:spPr>
        <p:txBody>
          <a:bodyPr wrap="square" rtlCol="0" anchor="ctr"/>
          <a:lstStyle/>
          <a:p>
            <a:pPr indent="0" marL="0">
              <a:buNone/>
            </a:pPr>
            <a:r>
              <a:rPr lang="en-US" sz="1300" i="1" dirty="0">
                <a:solidFill>
                  <a:srgbClr val="1A2340"/>
                </a:solidFill>
                <a:latin typeface="Calibri" pitchFamily="34" charset="0"/>
                <a:ea typeface="Calibri" pitchFamily="34" charset="-122"/>
                <a:cs typeface="Calibri" pitchFamily="34" charset="-120"/>
              </a:rPr>
              <a:t>The skills-gap framing misses the real story. Confidence, identity, community, and cultural readiness are what move Disabled people into sustainable employment.</a:t>
            </a:r>
            <a:endParaRPr lang="en-US" sz="1300" dirty="0"/>
          </a:p>
        </p:txBody>
      </p:sp>
      <p:sp>
        <p:nvSpPr>
          <p:cNvPr id="5" name="Shape 3"/>
          <p:cNvSpPr/>
          <p:nvPr/>
        </p:nvSpPr>
        <p:spPr>
          <a:xfrm>
            <a:off x="548640" y="3017520"/>
            <a:ext cx="5303520" cy="1508760"/>
          </a:xfrm>
          <a:prstGeom prst="rect">
            <a:avLst/>
          </a:prstGeom>
          <a:solidFill>
            <a:srgbClr val="F2B8B5"/>
          </a:solidFill>
          <a:ln/>
        </p:spPr>
      </p:sp>
      <p:sp>
        <p:nvSpPr>
          <p:cNvPr id="6" name="Text 4"/>
          <p:cNvSpPr/>
          <p:nvPr/>
        </p:nvSpPr>
        <p:spPr>
          <a:xfrm>
            <a:off x="822960" y="3154680"/>
            <a:ext cx="4937760" cy="731520"/>
          </a:xfrm>
          <a:prstGeom prst="rect">
            <a:avLst/>
          </a:prstGeom>
          <a:noFill/>
          <a:ln/>
        </p:spPr>
        <p:txBody>
          <a:bodyPr wrap="square" rtlCol="0" anchor="ctr"/>
          <a:lstStyle/>
          <a:p>
            <a:pPr indent="0" marL="0">
              <a:buNone/>
            </a:pPr>
            <a:r>
              <a:rPr lang="en-US" sz="3000" b="1" dirty="0">
                <a:solidFill>
                  <a:srgbClr val="1A2340"/>
                </a:solidFill>
                <a:latin typeface="Georgia" pitchFamily="34" charset="0"/>
                <a:ea typeface="Georgia" pitchFamily="34" charset="-122"/>
                <a:cs typeface="Georgia" pitchFamily="34" charset="-120"/>
              </a:rPr>
              <a:t>72%</a:t>
            </a:r>
            <a:endParaRPr lang="en-US" sz="3000" dirty="0"/>
          </a:p>
        </p:txBody>
      </p:sp>
      <p:sp>
        <p:nvSpPr>
          <p:cNvPr id="7" name="Text 5"/>
          <p:cNvSpPr/>
          <p:nvPr/>
        </p:nvSpPr>
        <p:spPr>
          <a:xfrm>
            <a:off x="822960" y="3886200"/>
            <a:ext cx="4937760" cy="640080"/>
          </a:xfrm>
          <a:prstGeom prst="rect">
            <a:avLst/>
          </a:prstGeom>
          <a:noFill/>
          <a:ln/>
        </p:spPr>
        <p:txBody>
          <a:bodyPr wrap="square" rtlCol="0" anchor="ctr"/>
          <a:lstStyle/>
          <a:p>
            <a:pPr indent="0" marL="0">
              <a:buNone/>
            </a:pPr>
            <a:r>
              <a:rPr lang="en-US" sz="1100" dirty="0">
                <a:solidFill>
                  <a:srgbClr val="1A2340"/>
                </a:solidFill>
                <a:latin typeface="Calibri" pitchFamily="34" charset="0"/>
                <a:ea typeface="Calibri" pitchFamily="34" charset="-122"/>
                <a:cs typeface="Calibri" pitchFamily="34" charset="-120"/>
              </a:rPr>
              <a:t>Reported increased confidence navigating job applications &amp; interviews</a:t>
            </a:r>
            <a:endParaRPr lang="en-US" sz="1100" dirty="0"/>
          </a:p>
        </p:txBody>
      </p:sp>
      <p:sp>
        <p:nvSpPr>
          <p:cNvPr id="8" name="Shape 6"/>
          <p:cNvSpPr/>
          <p:nvPr/>
        </p:nvSpPr>
        <p:spPr>
          <a:xfrm>
            <a:off x="6217920" y="3017520"/>
            <a:ext cx="5303520" cy="1508760"/>
          </a:xfrm>
          <a:prstGeom prst="rect">
            <a:avLst/>
          </a:prstGeom>
          <a:solidFill>
            <a:srgbClr val="F2B8B5"/>
          </a:solidFill>
          <a:ln/>
        </p:spPr>
      </p:sp>
      <p:sp>
        <p:nvSpPr>
          <p:cNvPr id="9" name="Text 7"/>
          <p:cNvSpPr/>
          <p:nvPr/>
        </p:nvSpPr>
        <p:spPr>
          <a:xfrm>
            <a:off x="6492240" y="3154680"/>
            <a:ext cx="4937760" cy="731520"/>
          </a:xfrm>
          <a:prstGeom prst="rect">
            <a:avLst/>
          </a:prstGeom>
          <a:noFill/>
          <a:ln/>
        </p:spPr>
        <p:txBody>
          <a:bodyPr wrap="square" rtlCol="0" anchor="ctr"/>
          <a:lstStyle/>
          <a:p>
            <a:pPr indent="0" marL="0">
              <a:buNone/>
            </a:pPr>
            <a:r>
              <a:rPr lang="en-US" sz="3000" b="1" dirty="0">
                <a:solidFill>
                  <a:srgbClr val="1A2340"/>
                </a:solidFill>
                <a:latin typeface="Georgia" pitchFamily="34" charset="0"/>
                <a:ea typeface="Georgia" pitchFamily="34" charset="-122"/>
                <a:cs typeface="Georgia" pitchFamily="34" charset="-120"/>
              </a:rPr>
              <a:t>81%</a:t>
            </a:r>
            <a:endParaRPr lang="en-US" sz="3000" dirty="0"/>
          </a:p>
        </p:txBody>
      </p:sp>
      <p:sp>
        <p:nvSpPr>
          <p:cNvPr id="10" name="Text 8"/>
          <p:cNvSpPr/>
          <p:nvPr/>
        </p:nvSpPr>
        <p:spPr>
          <a:xfrm>
            <a:off x="6492240" y="3886200"/>
            <a:ext cx="4937760" cy="640080"/>
          </a:xfrm>
          <a:prstGeom prst="rect">
            <a:avLst/>
          </a:prstGeom>
          <a:noFill/>
          <a:ln/>
        </p:spPr>
        <p:txBody>
          <a:bodyPr wrap="square" rtlCol="0" anchor="ctr"/>
          <a:lstStyle/>
          <a:p>
            <a:pPr indent="0" marL="0">
              <a:buNone/>
            </a:pPr>
            <a:r>
              <a:rPr lang="en-US" sz="1100" dirty="0">
                <a:solidFill>
                  <a:srgbClr val="1A2340"/>
                </a:solidFill>
                <a:latin typeface="Calibri" pitchFamily="34" charset="0"/>
                <a:ea typeface="Calibri" pitchFamily="34" charset="-122"/>
                <a:cs typeface="Calibri" pitchFamily="34" charset="-120"/>
              </a:rPr>
              <a:t>Reported reduced social isolation &amp; a deeper sense of belonging</a:t>
            </a:r>
            <a:endParaRPr lang="en-US" sz="1100" dirty="0"/>
          </a:p>
        </p:txBody>
      </p:sp>
      <p:sp>
        <p:nvSpPr>
          <p:cNvPr id="11" name="Shape 9"/>
          <p:cNvSpPr/>
          <p:nvPr/>
        </p:nvSpPr>
        <p:spPr>
          <a:xfrm>
            <a:off x="548640" y="4709160"/>
            <a:ext cx="5303520" cy="1508760"/>
          </a:xfrm>
          <a:prstGeom prst="rect">
            <a:avLst/>
          </a:prstGeom>
          <a:solidFill>
            <a:srgbClr val="F2B8B5"/>
          </a:solidFill>
          <a:ln/>
        </p:spPr>
      </p:sp>
      <p:sp>
        <p:nvSpPr>
          <p:cNvPr id="12" name="Text 10"/>
          <p:cNvSpPr/>
          <p:nvPr/>
        </p:nvSpPr>
        <p:spPr>
          <a:xfrm>
            <a:off x="822960" y="4846320"/>
            <a:ext cx="4937760" cy="731520"/>
          </a:xfrm>
          <a:prstGeom prst="rect">
            <a:avLst/>
          </a:prstGeom>
          <a:noFill/>
          <a:ln/>
        </p:spPr>
        <p:txBody>
          <a:bodyPr wrap="square" rtlCol="0" anchor="ctr"/>
          <a:lstStyle/>
          <a:p>
            <a:pPr indent="0" marL="0">
              <a:buNone/>
            </a:pPr>
            <a:r>
              <a:rPr lang="en-US" sz="3000" b="1" dirty="0">
                <a:solidFill>
                  <a:srgbClr val="1A2340"/>
                </a:solidFill>
                <a:latin typeface="Georgia" pitchFamily="34" charset="0"/>
                <a:ea typeface="Georgia" pitchFamily="34" charset="-122"/>
                <a:cs typeface="Georgia" pitchFamily="34" charset="-120"/>
              </a:rPr>
              <a:t>68%</a:t>
            </a:r>
            <a:endParaRPr lang="en-US" sz="3000" dirty="0"/>
          </a:p>
        </p:txBody>
      </p:sp>
      <p:sp>
        <p:nvSpPr>
          <p:cNvPr id="13" name="Text 11"/>
          <p:cNvSpPr/>
          <p:nvPr/>
        </p:nvSpPr>
        <p:spPr>
          <a:xfrm>
            <a:off x="822960" y="5577840"/>
            <a:ext cx="4937760" cy="640080"/>
          </a:xfrm>
          <a:prstGeom prst="rect">
            <a:avLst/>
          </a:prstGeom>
          <a:noFill/>
          <a:ln/>
        </p:spPr>
        <p:txBody>
          <a:bodyPr wrap="square" rtlCol="0" anchor="ctr"/>
          <a:lstStyle/>
          <a:p>
            <a:pPr indent="0" marL="0">
              <a:buNone/>
            </a:pPr>
            <a:r>
              <a:rPr lang="en-US" sz="1100" dirty="0">
                <a:solidFill>
                  <a:srgbClr val="1A2340"/>
                </a:solidFill>
                <a:latin typeface="Calibri" pitchFamily="34" charset="0"/>
                <a:ea typeface="Calibri" pitchFamily="34" charset="-122"/>
                <a:cs typeface="Calibri" pitchFamily="34" charset="-120"/>
              </a:rPr>
              <a:t>Reported improved financial knowledge &amp; benefits navigation (ABLE accounts)</a:t>
            </a:r>
            <a:endParaRPr lang="en-US" sz="1100" dirty="0"/>
          </a:p>
        </p:txBody>
      </p:sp>
      <p:sp>
        <p:nvSpPr>
          <p:cNvPr id="14" name="Shape 12"/>
          <p:cNvSpPr/>
          <p:nvPr/>
        </p:nvSpPr>
        <p:spPr>
          <a:xfrm>
            <a:off x="6217920" y="4709160"/>
            <a:ext cx="5303520" cy="1508760"/>
          </a:xfrm>
          <a:prstGeom prst="rect">
            <a:avLst/>
          </a:prstGeom>
          <a:solidFill>
            <a:srgbClr val="F2B8B5"/>
          </a:solidFill>
          <a:ln/>
        </p:spPr>
      </p:sp>
      <p:sp>
        <p:nvSpPr>
          <p:cNvPr id="15" name="Text 13"/>
          <p:cNvSpPr/>
          <p:nvPr/>
        </p:nvSpPr>
        <p:spPr>
          <a:xfrm>
            <a:off x="6492240" y="4846320"/>
            <a:ext cx="4937760" cy="731520"/>
          </a:xfrm>
          <a:prstGeom prst="rect">
            <a:avLst/>
          </a:prstGeom>
          <a:noFill/>
          <a:ln/>
        </p:spPr>
        <p:txBody>
          <a:bodyPr wrap="square" rtlCol="0" anchor="ctr"/>
          <a:lstStyle/>
          <a:p>
            <a:pPr indent="0" marL="0">
              <a:buNone/>
            </a:pPr>
            <a:r>
              <a:rPr lang="en-US" sz="3000" b="1" dirty="0">
                <a:solidFill>
                  <a:srgbClr val="1A2340"/>
                </a:solidFill>
                <a:latin typeface="Georgia" pitchFamily="34" charset="0"/>
                <a:ea typeface="Georgia" pitchFamily="34" charset="-122"/>
                <a:cs typeface="Georgia" pitchFamily="34" charset="-120"/>
              </a:rPr>
              <a:t>74%</a:t>
            </a:r>
            <a:endParaRPr lang="en-US" sz="3000" dirty="0"/>
          </a:p>
        </p:txBody>
      </p:sp>
      <p:sp>
        <p:nvSpPr>
          <p:cNvPr id="16" name="Text 14"/>
          <p:cNvSpPr/>
          <p:nvPr/>
        </p:nvSpPr>
        <p:spPr>
          <a:xfrm>
            <a:off x="6492240" y="5577840"/>
            <a:ext cx="4937760" cy="640080"/>
          </a:xfrm>
          <a:prstGeom prst="rect">
            <a:avLst/>
          </a:prstGeom>
          <a:noFill/>
          <a:ln/>
        </p:spPr>
        <p:txBody>
          <a:bodyPr wrap="square" rtlCol="0" anchor="ctr"/>
          <a:lstStyle/>
          <a:p>
            <a:pPr indent="0" marL="0">
              <a:buNone/>
            </a:pPr>
            <a:r>
              <a:rPr lang="en-US" sz="1100" dirty="0">
                <a:solidFill>
                  <a:srgbClr val="1A2340"/>
                </a:solidFill>
                <a:latin typeface="Calibri" pitchFamily="34" charset="0"/>
                <a:ea typeface="Calibri" pitchFamily="34" charset="-122"/>
                <a:cs typeface="Calibri" pitchFamily="34" charset="-120"/>
              </a:rPr>
              <a:t>Reported stronger advocacy skills for accommodations &amp; boundaries</a:t>
            </a:r>
            <a:endParaRPr lang="en-US" sz="1100" dirty="0"/>
          </a:p>
        </p:txBody>
      </p:sp>
      <p:sp>
        <p:nvSpPr>
          <p:cNvPr id="17" name="Text 15"/>
          <p:cNvSpPr/>
          <p:nvPr/>
        </p:nvSpPr>
        <p:spPr>
          <a:xfrm>
            <a:off x="10515600" y="6400800"/>
            <a:ext cx="1188720" cy="274320"/>
          </a:xfrm>
          <a:prstGeom prst="rect">
            <a:avLst/>
          </a:prstGeom>
          <a:noFill/>
          <a:ln/>
        </p:spPr>
        <p:txBody>
          <a:bodyPr wrap="square" rtlCol="0" anchor="ctr"/>
          <a:lstStyle/>
          <a:p>
            <a:pPr algn="r" indent="0" marL="0">
              <a:buNone/>
            </a:pPr>
            <a:r>
              <a:rPr lang="en-US" sz="1000" dirty="0">
                <a:solidFill>
                  <a:srgbClr val="1A2340"/>
                </a:solidFill>
                <a:latin typeface="Calibri" pitchFamily="34" charset="0"/>
                <a:ea typeface="Calibri" pitchFamily="34" charset="-122"/>
                <a:cs typeface="Calibri" pitchFamily="34" charset="-120"/>
              </a:rPr>
              <a:t>09 / 20</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Making Space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Making Space — Ascend Fellowship</dc:title>
  <dc:subject>PptxGenJS Presentation</dc:subject>
  <dc:creator>PptxGenJS</dc:creator>
  <cp:lastModifiedBy>PptxGenJS</cp:lastModifiedBy>
  <cp:revision>1</cp:revision>
  <dcterms:created xsi:type="dcterms:W3CDTF">2026-07-20T00:21:34Z</dcterms:created>
  <dcterms:modified xsi:type="dcterms:W3CDTF">2026-07-20T00:21:34Z</dcterms:modified>
</cp:coreProperties>
</file>